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8166" r:id="rId5"/>
    <p:sldId id="8502" r:id="rId6"/>
    <p:sldId id="8217" r:id="rId7"/>
    <p:sldId id="6853" r:id="rId8"/>
    <p:sldId id="8222" r:id="rId9"/>
    <p:sldId id="8205" r:id="rId10"/>
    <p:sldId id="8225" r:id="rId11"/>
    <p:sldId id="8206" r:id="rId12"/>
    <p:sldId id="8503" r:id="rId13"/>
    <p:sldId id="8504" r:id="rId14"/>
    <p:sldId id="8377" r:id="rId15"/>
    <p:sldId id="8381" r:id="rId16"/>
    <p:sldId id="668" r:id="rId17"/>
    <p:sldId id="8383" r:id="rId18"/>
    <p:sldId id="8379" r:id="rId19"/>
    <p:sldId id="8380" r:id="rId20"/>
    <p:sldId id="8382" r:id="rId21"/>
    <p:sldId id="8378" r:id="rId22"/>
    <p:sldId id="8236" r:id="rId23"/>
    <p:sldId id="8373" r:id="rId24"/>
    <p:sldId id="8505" r:id="rId25"/>
    <p:sldId id="8376" r:id="rId26"/>
    <p:sldId id="256" r:id="rId27"/>
    <p:sldId id="6865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hammad Al Fadzriq Hamzah" initials="MAFH" lastIdx="6" clrIdx="0">
    <p:extLst>
      <p:ext uri="{19B8F6BF-5375-455C-9EA6-DF929625EA0E}">
        <p15:presenceInfo xmlns:p15="http://schemas.microsoft.com/office/powerpoint/2012/main" userId="S::Fadzriq@seda.gov.my::531e6818-2630-4e6e-8a17-8375d3cac4f9" providerId="AD"/>
      </p:ext>
    </p:extLst>
  </p:cmAuthor>
  <p:cmAuthor id="2" name="_Ts. Dr. Chen Wei Nee" initials="_DCWN" lastIdx="1" clrIdx="1">
    <p:extLst>
      <p:ext uri="{19B8F6BF-5375-455C-9EA6-DF929625EA0E}">
        <p15:presenceInfo xmlns:p15="http://schemas.microsoft.com/office/powerpoint/2012/main" userId="S::weinee.chen@seda.gov.my::d689262b-9824-44ec-ac39-0c2d86eb61ac" providerId="AD"/>
      </p:ext>
    </p:extLst>
  </p:cmAuthor>
  <p:cmAuthor id="3" name="Sazlinda Ayu Binti Hj. Arshad" initials="SA" lastIdx="1" clrIdx="2">
    <p:extLst>
      <p:ext uri="{19B8F6BF-5375-455C-9EA6-DF929625EA0E}">
        <p15:presenceInfo xmlns:p15="http://schemas.microsoft.com/office/powerpoint/2012/main" userId="S::ayu.arshad@seda.gov.my::c9b02349-6530-4ba8-b734-1166645b50f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804"/>
    <a:srgbClr val="FFFFFF"/>
    <a:srgbClr val="F8EE70"/>
    <a:srgbClr val="FF5050"/>
    <a:srgbClr val="61B2E3"/>
    <a:srgbClr val="646464"/>
    <a:srgbClr val="00AD43"/>
    <a:srgbClr val="231E36"/>
    <a:srgbClr val="007735"/>
    <a:srgbClr val="00A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2593"/>
  </p:normalViewPr>
  <p:slideViewPr>
    <p:cSldViewPr snapToGrid="0">
      <p:cViewPr varScale="1">
        <p:scale>
          <a:sx n="100" d="100"/>
          <a:sy n="100" d="100"/>
        </p:scale>
        <p:origin x="22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hammad Zulkhairee Md Zabani" userId="5805915d-eaf6-4e74-9338-0db316bde359" providerId="ADAL" clId="{FFBC5EB9-3312-4F5D-9D6B-8CDF4F046D84}"/>
    <pc:docChg chg="modSld">
      <pc:chgData name="Muhammad Zulkhairee Md Zabani" userId="5805915d-eaf6-4e74-9338-0db316bde359" providerId="ADAL" clId="{FFBC5EB9-3312-4F5D-9D6B-8CDF4F046D84}" dt="2024-07-30T04:25:27.615" v="8" actId="20577"/>
      <pc:docMkLst>
        <pc:docMk/>
      </pc:docMkLst>
      <pc:sldChg chg="modSp">
        <pc:chgData name="Muhammad Zulkhairee Md Zabani" userId="5805915d-eaf6-4e74-9338-0db316bde359" providerId="ADAL" clId="{FFBC5EB9-3312-4F5D-9D6B-8CDF4F046D84}" dt="2024-07-30T04:25:27.615" v="8" actId="20577"/>
        <pc:sldMkLst>
          <pc:docMk/>
          <pc:sldMk cId="3627226982" sldId="8505"/>
        </pc:sldMkLst>
        <pc:spChg chg="mod">
          <ac:chgData name="Muhammad Zulkhairee Md Zabani" userId="5805915d-eaf6-4e74-9338-0db316bde359" providerId="ADAL" clId="{FFBC5EB9-3312-4F5D-9D6B-8CDF4F046D84}" dt="2024-07-30T04:25:27.615" v="8" actId="20577"/>
          <ac:spMkLst>
            <pc:docMk/>
            <pc:sldMk cId="3627226982" sldId="8505"/>
            <ac:spMk id="14" creationId="{13D68B89-DF34-7C06-73E7-44B87EB9D517}"/>
          </ac:spMkLst>
        </pc:spChg>
        <pc:spChg chg="mod">
          <ac:chgData name="Muhammad Zulkhairee Md Zabani" userId="5805915d-eaf6-4e74-9338-0db316bde359" providerId="ADAL" clId="{FFBC5EB9-3312-4F5D-9D6B-8CDF4F046D84}" dt="2024-07-30T04:25:21.989" v="2" actId="20577"/>
          <ac:spMkLst>
            <pc:docMk/>
            <pc:sldMk cId="3627226982" sldId="8505"/>
            <ac:spMk id="15" creationId="{00EE095B-47EE-ABD2-4DB2-18E350F0F593}"/>
          </ac:spMkLst>
        </pc:spChg>
        <pc:picChg chg="mod">
          <ac:chgData name="Muhammad Zulkhairee Md Zabani" userId="5805915d-eaf6-4e74-9338-0db316bde359" providerId="ADAL" clId="{FFBC5EB9-3312-4F5D-9D6B-8CDF4F046D84}" dt="2024-07-30T04:25:19.447" v="0" actId="167"/>
          <ac:picMkLst>
            <pc:docMk/>
            <pc:sldMk cId="3627226982" sldId="8505"/>
            <ac:picMk id="4" creationId="{18086ECE-EE62-B510-1C7C-CD33B0839BE1}"/>
          </ac:picMkLst>
        </pc:picChg>
      </pc:sldChg>
    </pc:docChg>
  </pc:docChgLst>
  <pc:docChgLst>
    <pc:chgData name="Mohd Raifuddin Daros" userId="9c1de6bd-8792-4280-8c4c-3c51cb79e667" providerId="ADAL" clId="{D07BCB83-4DA2-49B6-B0AF-234FF3B897A7}"/>
    <pc:docChg chg="addSld delSld modSld sldOrd">
      <pc:chgData name="Mohd Raifuddin Daros" userId="9c1de6bd-8792-4280-8c4c-3c51cb79e667" providerId="ADAL" clId="{D07BCB83-4DA2-49B6-B0AF-234FF3B897A7}" dt="2024-07-31T08:20:23.608" v="7"/>
      <pc:docMkLst>
        <pc:docMk/>
      </pc:docMkLst>
      <pc:sldChg chg="modSp add mod">
        <pc:chgData name="Mohd Raifuddin Daros" userId="9c1de6bd-8792-4280-8c4c-3c51cb79e667" providerId="ADAL" clId="{D07BCB83-4DA2-49B6-B0AF-234FF3B897A7}" dt="2024-07-31T08:20:11.790" v="5" actId="14100"/>
        <pc:sldMkLst>
          <pc:docMk/>
          <pc:sldMk cId="0" sldId="256"/>
        </pc:sldMkLst>
        <pc:picChg chg="mod">
          <ac:chgData name="Mohd Raifuddin Daros" userId="9c1de6bd-8792-4280-8c4c-3c51cb79e667" providerId="ADAL" clId="{D07BCB83-4DA2-49B6-B0AF-234FF3B897A7}" dt="2024-07-31T08:20:11.790" v="5" actId="14100"/>
          <ac:picMkLst>
            <pc:docMk/>
            <pc:sldMk cId="0" sldId="256"/>
            <ac:picMk id="143" creationId="{00000000-0000-0000-0000-000000000000}"/>
          </ac:picMkLst>
        </pc:picChg>
      </pc:sldChg>
      <pc:sldChg chg="ord">
        <pc:chgData name="Mohd Raifuddin Daros" userId="9c1de6bd-8792-4280-8c4c-3c51cb79e667" providerId="ADAL" clId="{D07BCB83-4DA2-49B6-B0AF-234FF3B897A7}" dt="2024-07-31T08:20:23.608" v="7"/>
        <pc:sldMkLst>
          <pc:docMk/>
          <pc:sldMk cId="4141271455" sldId="8376"/>
        </pc:sldMkLst>
      </pc:sldChg>
      <pc:sldChg chg="new del">
        <pc:chgData name="Mohd Raifuddin Daros" userId="9c1de6bd-8792-4280-8c4c-3c51cb79e667" providerId="ADAL" clId="{D07BCB83-4DA2-49B6-B0AF-234FF3B897A7}" dt="2024-07-31T08:19:52.905" v="1" actId="47"/>
        <pc:sldMkLst>
          <pc:docMk/>
          <pc:sldMk cId="2969843250" sldId="8506"/>
        </pc:sldMkLst>
      </pc:sldChg>
      <pc:sldChg chg="new del">
        <pc:chgData name="Mohd Raifuddin Daros" userId="9c1de6bd-8792-4280-8c4c-3c51cb79e667" providerId="ADAL" clId="{D07BCB83-4DA2-49B6-B0AF-234FF3B897A7}" dt="2024-07-31T08:19:59.631" v="4" actId="47"/>
        <pc:sldMkLst>
          <pc:docMk/>
          <pc:sldMk cId="3513812227" sldId="850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ownloads\riverside%20majestic%20hot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416666666666669E-2"/>
          <c:y val="0.15312500000000001"/>
          <c:w val="0.7729166666666667"/>
          <c:h val="0.7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C451-4B71-A7AB-B81526BED9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451-4B71-A7AB-B81526BED9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451-4B71-A7AB-B81526BED9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C451-4B71-A7AB-B81526BED9B6}"/>
              </c:ext>
            </c:extLst>
          </c:dPt>
          <c:dPt>
            <c:idx val="4"/>
            <c:bubble3D val="0"/>
            <c:spPr>
              <a:solidFill>
                <a:srgbClr val="FC980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451-4B71-A7AB-B81526BED9B6}"/>
              </c:ext>
            </c:extLst>
          </c:dPt>
          <c:dLbls>
            <c:dLbl>
              <c:idx val="0"/>
              <c:layout>
                <c:manualLayout>
                  <c:x val="-7.395833333333340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7603346456693"/>
                      <c:h val="0.212312499999999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451-4B71-A7AB-B81526BED9B6}"/>
                </c:ext>
              </c:extLst>
            </c:dLbl>
            <c:dLbl>
              <c:idx val="1"/>
              <c:layout>
                <c:manualLayout>
                  <c:x val="-2.0833333333333333E-3"/>
                  <c:y val="-8.12500000000000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51-4B71-A7AB-B81526BED9B6}"/>
                </c:ext>
              </c:extLst>
            </c:dLbl>
            <c:dLbl>
              <c:idx val="2"/>
              <c:layout>
                <c:manualLayout>
                  <c:x val="0"/>
                  <c:y val="-2.81250000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51-4B71-A7AB-B81526BED9B6}"/>
                </c:ext>
              </c:extLst>
            </c:dLbl>
            <c:dLbl>
              <c:idx val="3"/>
              <c:layout>
                <c:manualLayout>
                  <c:x val="0"/>
                  <c:y val="5.62500000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51-4B71-A7AB-B81526BED9B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451-4B71-A7AB-B81526BED9B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Air-Cond/Process Cooling</c:v>
                </c:pt>
                <c:pt idx="1">
                  <c:v>Lighting</c:v>
                </c:pt>
                <c:pt idx="2">
                  <c:v>Fan &amp; Blower</c:v>
                </c:pt>
                <c:pt idx="3">
                  <c:v>Compressed Air</c:v>
                </c:pt>
                <c:pt idx="4">
                  <c:v>Production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</c:v>
                </c:pt>
                <c:pt idx="1">
                  <c:v>0.7</c:v>
                </c:pt>
                <c:pt idx="2">
                  <c:v>9.8000000000000007</c:v>
                </c:pt>
                <c:pt idx="3">
                  <c:v>4.5</c:v>
                </c:pt>
                <c:pt idx="4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1-4B71-A7AB-B81526BED9B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Sheet2!$E$3</c:f>
              <c:strCache>
                <c:ptCount val="1"/>
                <c:pt idx="0">
                  <c:v>Energy Apportioning 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E26-470C-9593-5C5F425A69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E26-470C-9593-5C5F425A69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E26-470C-9593-5C5F425A69D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E26-470C-9593-5C5F425A69D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DE26-470C-9593-5C5F425A69D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DE26-470C-9593-5C5F425A69D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E26-470C-9593-5C5F425A69D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68518108539868"/>
                      <c:h val="0.171788448884369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26-470C-9593-5C5F425A69DE}"/>
                </c:ext>
              </c:extLst>
            </c:dLbl>
            <c:dLbl>
              <c:idx val="2"/>
              <c:layout>
                <c:manualLayout>
                  <c:x val="3.2449267396542185E-2"/>
                  <c:y val="1.1606480611247515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26-470C-9593-5C5F425A69D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DE26-470C-9593-5C5F425A69D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DE26-470C-9593-5C5F425A69D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DE26-470C-9593-5C5F425A69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Sheet2!$D$4:$D$9</c:f>
              <c:strCache>
                <c:ptCount val="6"/>
                <c:pt idx="0">
                  <c:v>Chiller Plant (Water Side)</c:v>
                </c:pt>
                <c:pt idx="1">
                  <c:v>AHU &amp; FCU (Air Side)</c:v>
                </c:pt>
                <c:pt idx="2">
                  <c:v>AC Split Unit</c:v>
                </c:pt>
                <c:pt idx="3">
                  <c:v>Lighting</c:v>
                </c:pt>
                <c:pt idx="4">
                  <c:v>Lift &amp; Escalator</c:v>
                </c:pt>
                <c:pt idx="5">
                  <c:v>Equipment</c:v>
                </c:pt>
              </c:strCache>
            </c:strRef>
          </c:cat>
          <c:val>
            <c:numRef>
              <c:f>Sheet2!$E$4:$E$9</c:f>
              <c:numCache>
                <c:formatCode>0%</c:formatCode>
                <c:ptCount val="6"/>
                <c:pt idx="0">
                  <c:v>0.41</c:v>
                </c:pt>
                <c:pt idx="1">
                  <c:v>0.11</c:v>
                </c:pt>
                <c:pt idx="2">
                  <c:v>0.02</c:v>
                </c:pt>
                <c:pt idx="3">
                  <c:v>0.08</c:v>
                </c:pt>
                <c:pt idx="4">
                  <c:v>0.01</c:v>
                </c:pt>
                <c:pt idx="5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E26-470C-9593-5C5F425A69D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27749794519508E-2"/>
          <c:y val="8.0432010673602256E-2"/>
          <c:w val="0.96034450041096098"/>
          <c:h val="0.75317189228443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Savings, kWh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8298825904834463"/>
                      <c:h val="9.661895282166471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D18-4B62-B546-0920C74917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24949972</c:v>
                </c:pt>
                <c:pt idx="1">
                  <c:v>86412291</c:v>
                </c:pt>
                <c:pt idx="2">
                  <c:v>136607374</c:v>
                </c:pt>
                <c:pt idx="3">
                  <c:v>176260012</c:v>
                </c:pt>
                <c:pt idx="4">
                  <c:v>215140922</c:v>
                </c:pt>
                <c:pt idx="5">
                  <c:v>241132323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18-4B62-B546-0920C74917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66543176"/>
        <c:axId val="966547768"/>
      </c:barChart>
      <c:catAx>
        <c:axId val="966543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547768"/>
        <c:crosses val="autoZero"/>
        <c:auto val="1"/>
        <c:lblAlgn val="ctr"/>
        <c:lblOffset val="100"/>
        <c:noMultiLvlLbl val="0"/>
      </c:catAx>
      <c:valAx>
        <c:axId val="966547768"/>
        <c:scaling>
          <c:orientation val="minMax"/>
          <c:max val="250000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966543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35049756013648647"/>
          <c:y val="0.93141851667328124"/>
          <c:w val="0.28458469805828562"/>
          <c:h val="6.85814833267186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Savings, kWh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7.2101617998316979E-3"/>
                  <c:y val="-5.80754072449546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81EA7FB-0F8A-44F6-AECD-E5CBDB28E71E}" type="VALUE">
                      <a:rPr lang="en-US" sz="2000" smtClean="0"/>
                      <a:pPr>
                        <a:defRPr sz="2000" b="1"/>
                      </a:pPr>
                      <a:t>[VALUE]</a:t>
                    </a:fld>
                    <a:r>
                      <a:rPr lang="en-US" sz="2000" dirty="0"/>
                      <a:t> kWh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00434606676059"/>
                      <c:h val="5.124756602672479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D18-4B62-B546-0920C74917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rgbClr val="00B05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5955026</c:v>
                </c:pt>
                <c:pt idx="1">
                  <c:v>17169012</c:v>
                </c:pt>
                <c:pt idx="2">
                  <c:v>33527944</c:v>
                </c:pt>
                <c:pt idx="3">
                  <c:v>59878655</c:v>
                </c:pt>
                <c:pt idx="4">
                  <c:v>74215996</c:v>
                </c:pt>
                <c:pt idx="5">
                  <c:v>78277375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18-4B62-B546-0920C74917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966543176"/>
        <c:axId val="966547768"/>
      </c:barChart>
      <c:catAx>
        <c:axId val="966543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547768"/>
        <c:crosses val="autoZero"/>
        <c:auto val="1"/>
        <c:lblAlgn val="ctr"/>
        <c:lblOffset val="100"/>
        <c:noMultiLvlLbl val="0"/>
      </c:catAx>
      <c:valAx>
        <c:axId val="966547768"/>
        <c:scaling>
          <c:orientation val="minMax"/>
          <c:max val="90000000"/>
        </c:scaling>
        <c:delete val="1"/>
        <c:axPos val="l"/>
        <c:numFmt formatCode="#,##0" sourceLinked="1"/>
        <c:majorTickMark val="none"/>
        <c:minorTickMark val="none"/>
        <c:tickLblPos val="nextTo"/>
        <c:crossAx val="966543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91C45-77CD-4BCC-9A33-2C644B2AA4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71F09-8C30-4386-9080-390F6572F3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1A074-B74C-4546-93CB-D934A19D1F75}" type="datetimeFigureOut">
              <a:rPr lang="en-MY" smtClean="0"/>
              <a:t>31/7/2024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CE74A-9D32-4218-B24E-2FF072C44F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0B888-72A5-495B-A6D3-5D31E3C59F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6E797-14BE-43DB-A3A6-FCAAEFBAAB4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36099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5T02:13:28.63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13 0,'-5'0,"-2"0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5T02:13:33.3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D69DF-90A1-46FF-AF3A-6AABB6C5BC19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72B0D-A332-4C1D-81F4-5D1905FA0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578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To date, below portrays no of post in each division/unit, filled for each dept for reference: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 Available - 91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Filled - 77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Vacant – 14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Below according to each department:</a:t>
            </a:r>
          </a:p>
          <a:p>
            <a:endParaRPr lang="en-US">
              <a:cs typeface="Calibri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CEO’s Office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 Available - 14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Filled 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Vacant –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Strategic Planning &amp; Communications (SPC)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 Available - 20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Filled -15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Vacant – 5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Operations &amp; Technical Services (OTS)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 Available - 29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Filled - 24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Vacant – 5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Corporate Services (CS)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 Available - 28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Filled - 26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Vacant –  2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72B0D-A332-4C1D-81F4-5D1905FA06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2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8" name="Google Shape;13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5F60965-A6C6-4C62-80ED-38AB3CAEC1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0403" y="160568"/>
            <a:ext cx="1481799" cy="15331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146537-C7B3-4B60-B0BB-D47AA213A940}"/>
              </a:ext>
            </a:extLst>
          </p:cNvPr>
          <p:cNvSpPr/>
          <p:nvPr userDrawn="1"/>
        </p:nvSpPr>
        <p:spPr>
          <a:xfrm>
            <a:off x="-242" y="1755544"/>
            <a:ext cx="9144000" cy="1604450"/>
          </a:xfrm>
          <a:prstGeom prst="rect">
            <a:avLst/>
          </a:prstGeom>
          <a:solidFill>
            <a:srgbClr val="231E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723D0D-A76F-4E08-9089-D6B8FA33AAE7}"/>
              </a:ext>
            </a:extLst>
          </p:cNvPr>
          <p:cNvSpPr/>
          <p:nvPr userDrawn="1"/>
        </p:nvSpPr>
        <p:spPr>
          <a:xfrm>
            <a:off x="-242" y="3359995"/>
            <a:ext cx="9144000" cy="89114"/>
          </a:xfrm>
          <a:prstGeom prst="rect">
            <a:avLst/>
          </a:prstGeom>
          <a:solidFill>
            <a:srgbClr val="00AD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099F24-8C0B-4E09-BA4F-31C95A1DFB7B}"/>
              </a:ext>
            </a:extLst>
          </p:cNvPr>
          <p:cNvSpPr/>
          <p:nvPr userDrawn="1"/>
        </p:nvSpPr>
        <p:spPr>
          <a:xfrm>
            <a:off x="-242" y="1676566"/>
            <a:ext cx="9144000" cy="89114"/>
          </a:xfrm>
          <a:prstGeom prst="rect">
            <a:avLst/>
          </a:prstGeom>
          <a:solidFill>
            <a:srgbClr val="61B2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5C4323-79DB-45B7-AB1C-2BA6308564D4}"/>
              </a:ext>
            </a:extLst>
          </p:cNvPr>
          <p:cNvSpPr/>
          <p:nvPr userDrawn="1"/>
        </p:nvSpPr>
        <p:spPr>
          <a:xfrm>
            <a:off x="0" y="-3463"/>
            <a:ext cx="9143758" cy="114901"/>
          </a:xfrm>
          <a:prstGeom prst="rect">
            <a:avLst/>
          </a:prstGeom>
          <a:solidFill>
            <a:srgbClr val="231E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A45283-AC56-4971-8C2A-9E19083B3D05}"/>
              </a:ext>
            </a:extLst>
          </p:cNvPr>
          <p:cNvSpPr/>
          <p:nvPr userDrawn="1"/>
        </p:nvSpPr>
        <p:spPr>
          <a:xfrm>
            <a:off x="0" y="114767"/>
            <a:ext cx="9143758" cy="45719"/>
          </a:xfrm>
          <a:prstGeom prst="rect">
            <a:avLst/>
          </a:prstGeom>
          <a:solidFill>
            <a:srgbClr val="61B2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DBC39F-51CC-4BAD-A95F-4273AB591945}"/>
              </a:ext>
            </a:extLst>
          </p:cNvPr>
          <p:cNvSpPr/>
          <p:nvPr userDrawn="1"/>
        </p:nvSpPr>
        <p:spPr>
          <a:xfrm>
            <a:off x="242" y="5030578"/>
            <a:ext cx="9143758" cy="114901"/>
          </a:xfrm>
          <a:prstGeom prst="rect">
            <a:avLst/>
          </a:prstGeom>
          <a:solidFill>
            <a:srgbClr val="231E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81D6F0-7349-47C5-9181-9F060DA8A53A}"/>
              </a:ext>
            </a:extLst>
          </p:cNvPr>
          <p:cNvSpPr/>
          <p:nvPr userDrawn="1"/>
        </p:nvSpPr>
        <p:spPr>
          <a:xfrm>
            <a:off x="242" y="4992046"/>
            <a:ext cx="9143758" cy="45719"/>
          </a:xfrm>
          <a:prstGeom prst="rect">
            <a:avLst/>
          </a:prstGeom>
          <a:solidFill>
            <a:srgbClr val="00AD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4135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6A440C-4ABD-411C-87A1-F542640986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0091" y="265857"/>
            <a:ext cx="667159" cy="6916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DA6D71-88ED-43F0-BDA5-D963857B1285}"/>
              </a:ext>
            </a:extLst>
          </p:cNvPr>
          <p:cNvSpPr/>
          <p:nvPr userDrawn="1"/>
        </p:nvSpPr>
        <p:spPr>
          <a:xfrm>
            <a:off x="0" y="-3463"/>
            <a:ext cx="9143758" cy="114901"/>
          </a:xfrm>
          <a:prstGeom prst="rect">
            <a:avLst/>
          </a:prstGeom>
          <a:solidFill>
            <a:srgbClr val="231E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91E010-10A5-4A4F-AB7D-50F002E48D24}"/>
              </a:ext>
            </a:extLst>
          </p:cNvPr>
          <p:cNvSpPr/>
          <p:nvPr userDrawn="1"/>
        </p:nvSpPr>
        <p:spPr>
          <a:xfrm>
            <a:off x="0" y="114767"/>
            <a:ext cx="9143758" cy="45719"/>
          </a:xfrm>
          <a:prstGeom prst="rect">
            <a:avLst/>
          </a:prstGeom>
          <a:solidFill>
            <a:srgbClr val="61B2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8B5D0B-00F7-4233-8F73-2B6CD8F9FD7E}"/>
              </a:ext>
            </a:extLst>
          </p:cNvPr>
          <p:cNvSpPr/>
          <p:nvPr userDrawn="1"/>
        </p:nvSpPr>
        <p:spPr>
          <a:xfrm>
            <a:off x="242" y="5030578"/>
            <a:ext cx="9143758" cy="114901"/>
          </a:xfrm>
          <a:prstGeom prst="rect">
            <a:avLst/>
          </a:prstGeom>
          <a:solidFill>
            <a:srgbClr val="231E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856756-8661-4653-A33B-E64F57A3BF72}"/>
              </a:ext>
            </a:extLst>
          </p:cNvPr>
          <p:cNvSpPr/>
          <p:nvPr userDrawn="1"/>
        </p:nvSpPr>
        <p:spPr>
          <a:xfrm>
            <a:off x="242" y="4992046"/>
            <a:ext cx="9143758" cy="45719"/>
          </a:xfrm>
          <a:prstGeom prst="rect">
            <a:avLst/>
          </a:prstGeom>
          <a:solidFill>
            <a:srgbClr val="00AD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524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FB1335-0CFD-4C0C-BFDD-003F853C8B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2863" y="3402159"/>
            <a:ext cx="472272" cy="3018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242477-1364-4982-8889-B7F0596B393B}"/>
              </a:ext>
            </a:extLst>
          </p:cNvPr>
          <p:cNvSpPr/>
          <p:nvPr userDrawn="1"/>
        </p:nvSpPr>
        <p:spPr>
          <a:xfrm>
            <a:off x="0" y="658541"/>
            <a:ext cx="9160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00A74A"/>
                </a:solidFill>
                <a:latin typeface="Avenir Black"/>
                <a:cs typeface="Avenir Black"/>
              </a:rPr>
              <a:t>THANK YOU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C8AC9F1-AB8B-448B-8F4B-04F4DDC6965E}"/>
              </a:ext>
            </a:extLst>
          </p:cNvPr>
          <p:cNvSpPr txBox="1">
            <a:spLocks/>
          </p:cNvSpPr>
          <p:nvPr userDrawn="1"/>
        </p:nvSpPr>
        <p:spPr>
          <a:xfrm>
            <a:off x="2574979" y="1759998"/>
            <a:ext cx="3368622" cy="21052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80"/>
              </a:spcBef>
            </a:pPr>
            <a:r>
              <a:rPr lang="en-MY" sz="800" b="1">
                <a:solidFill>
                  <a:srgbClr val="000000"/>
                </a:solidFill>
                <a:latin typeface="Arial"/>
                <a:cs typeface="Arial"/>
              </a:rPr>
              <a:t>Sustainable Energy Development Authority (SEDA) Malaysia</a:t>
            </a: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Galeria PjH, Aras 9, Jalan P4W, Persiaran Perdana 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Presint 4, 62100 Putrajaya, Malaysia.</a:t>
            </a: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r>
              <a:rPr lang="en-MY" sz="800" b="1">
                <a:solidFill>
                  <a:srgbClr val="000000"/>
                </a:solidFill>
                <a:latin typeface="Arial"/>
                <a:cs typeface="Arial"/>
              </a:rPr>
              <a:t>Sabah Branch: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Likas Square Commercial Centre,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Unit 32, Level 1, Lorong Likas Square,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Jalan Istiadat Likas, 88400 Kota Kinabalu, Sabah.</a:t>
            </a: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	 @SEDAMalaysia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 SustainableEnergyDevelopmentAuthority-SEDAMalaysia</a:t>
            </a: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FF0D9-176F-48AE-B95B-066F75A4C76F}"/>
              </a:ext>
            </a:extLst>
          </p:cNvPr>
          <p:cNvSpPr txBox="1">
            <a:spLocks/>
          </p:cNvSpPr>
          <p:nvPr userDrawn="1"/>
        </p:nvSpPr>
        <p:spPr>
          <a:xfrm>
            <a:off x="6052401" y="1766280"/>
            <a:ext cx="1522242" cy="1790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T • +603 8870 5800 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F • +603 8870 5900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www.seda.gov.my</a:t>
            </a: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T • +6088 252 101/251 462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F • +6088 257 337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GPS Coordinate:</a:t>
            </a:r>
          </a:p>
          <a:p>
            <a:pPr algn="l">
              <a:spcBef>
                <a:spcPts val="280"/>
              </a:spcBef>
            </a:pPr>
            <a:r>
              <a:rPr lang="fr-FR" sz="800" b="1">
                <a:solidFill>
                  <a:srgbClr val="000000"/>
                </a:solidFill>
                <a:latin typeface="Arial"/>
                <a:cs typeface="Arial"/>
              </a:rPr>
              <a:t>5°59'32.8"N 116°06'31.0"ET</a:t>
            </a:r>
            <a:endParaRPr lang="en-MY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81A77B-3C93-4F27-879D-267E0E881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49915" y="1766280"/>
            <a:ext cx="3810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3E1C2-1622-4B2F-8AFA-F166AA9C44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49915" y="2659113"/>
            <a:ext cx="38100" cy="533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F011F-89D2-411C-BB8B-E0ECFC7E7D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2129" y="1736145"/>
            <a:ext cx="1924050" cy="1990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CEE472-49F6-4EEB-BF64-45B74E76006E}"/>
              </a:ext>
            </a:extLst>
          </p:cNvPr>
          <p:cNvSpPr/>
          <p:nvPr userDrawn="1"/>
        </p:nvSpPr>
        <p:spPr>
          <a:xfrm>
            <a:off x="0" y="-3463"/>
            <a:ext cx="9143758" cy="114901"/>
          </a:xfrm>
          <a:prstGeom prst="rect">
            <a:avLst/>
          </a:prstGeom>
          <a:solidFill>
            <a:srgbClr val="231E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721245-6823-462A-9755-C43B71FDB3F1}"/>
              </a:ext>
            </a:extLst>
          </p:cNvPr>
          <p:cNvSpPr/>
          <p:nvPr userDrawn="1"/>
        </p:nvSpPr>
        <p:spPr>
          <a:xfrm>
            <a:off x="0" y="114767"/>
            <a:ext cx="9143758" cy="45719"/>
          </a:xfrm>
          <a:prstGeom prst="rect">
            <a:avLst/>
          </a:prstGeom>
          <a:solidFill>
            <a:srgbClr val="61B2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7E2898-9364-4ECB-9B34-BED54344BD5F}"/>
              </a:ext>
            </a:extLst>
          </p:cNvPr>
          <p:cNvSpPr/>
          <p:nvPr userDrawn="1"/>
        </p:nvSpPr>
        <p:spPr>
          <a:xfrm>
            <a:off x="242" y="5030578"/>
            <a:ext cx="9143758" cy="114901"/>
          </a:xfrm>
          <a:prstGeom prst="rect">
            <a:avLst/>
          </a:prstGeom>
          <a:solidFill>
            <a:srgbClr val="231E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DACF56-82DF-48D9-9B26-1963F53E0606}"/>
              </a:ext>
            </a:extLst>
          </p:cNvPr>
          <p:cNvSpPr/>
          <p:nvPr userDrawn="1"/>
        </p:nvSpPr>
        <p:spPr>
          <a:xfrm>
            <a:off x="242" y="4992046"/>
            <a:ext cx="9143758" cy="45719"/>
          </a:xfrm>
          <a:prstGeom prst="rect">
            <a:avLst/>
          </a:prstGeom>
          <a:solidFill>
            <a:srgbClr val="00AD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16271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FB1335-0CFD-4C0C-BFDD-003F853C8B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2863" y="3402159"/>
            <a:ext cx="472272" cy="3018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242477-1364-4982-8889-B7F0596B393B}"/>
              </a:ext>
            </a:extLst>
          </p:cNvPr>
          <p:cNvSpPr/>
          <p:nvPr userDrawn="1"/>
        </p:nvSpPr>
        <p:spPr>
          <a:xfrm>
            <a:off x="0" y="658541"/>
            <a:ext cx="9160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00A74A"/>
                </a:solidFill>
                <a:latin typeface="Avenir Black"/>
                <a:cs typeface="Avenir Black"/>
              </a:rPr>
              <a:t>THANK YOU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C8AC9F1-AB8B-448B-8F4B-04F4DDC6965E}"/>
              </a:ext>
            </a:extLst>
          </p:cNvPr>
          <p:cNvSpPr txBox="1">
            <a:spLocks/>
          </p:cNvSpPr>
          <p:nvPr userDrawn="1"/>
        </p:nvSpPr>
        <p:spPr>
          <a:xfrm>
            <a:off x="2574979" y="1759998"/>
            <a:ext cx="3368622" cy="21052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80"/>
              </a:spcBef>
            </a:pPr>
            <a:r>
              <a:rPr lang="en-MY" sz="800" b="1">
                <a:solidFill>
                  <a:srgbClr val="000000"/>
                </a:solidFill>
                <a:latin typeface="Arial"/>
                <a:cs typeface="Arial"/>
              </a:rPr>
              <a:t>Sustainable Energy Development Authority (SEDA) Malaysia</a:t>
            </a: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Galeria PjH, Aras 9, Jalan P4W, Persiaran Perdana 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Presint 4, 62100 Putrajaya, Malaysia.</a:t>
            </a: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r>
              <a:rPr lang="en-MY" sz="800" b="1">
                <a:solidFill>
                  <a:srgbClr val="000000"/>
                </a:solidFill>
                <a:latin typeface="Arial"/>
                <a:cs typeface="Arial"/>
              </a:rPr>
              <a:t>Sabah Branch: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Likas Square Commercial Centre,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Unit 32, Level 1, Lorong Likas Square,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Jalan Istiadat Likas, 88400 Kota Kinabalu, Sabah.</a:t>
            </a: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	   @SEDAMalaysia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     SustainableEnergyDevelopmentAuthority-SEDAMalaysia</a:t>
            </a: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FF0D9-176F-48AE-B95B-066F75A4C76F}"/>
              </a:ext>
            </a:extLst>
          </p:cNvPr>
          <p:cNvSpPr txBox="1">
            <a:spLocks/>
          </p:cNvSpPr>
          <p:nvPr userDrawn="1"/>
        </p:nvSpPr>
        <p:spPr>
          <a:xfrm>
            <a:off x="6052401" y="1766280"/>
            <a:ext cx="1522242" cy="1790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T • +603 8870 5800 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F • +603 8870 5900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www.seda.gov.my</a:t>
            </a: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endParaRPr lang="en-MY" sz="80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T • +6088 252 101/251 462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F • +6088 257 337</a:t>
            </a:r>
          </a:p>
          <a:p>
            <a:pPr algn="l">
              <a:spcBef>
                <a:spcPts val="280"/>
              </a:spcBef>
            </a:pPr>
            <a:r>
              <a:rPr lang="en-MY" sz="800">
                <a:solidFill>
                  <a:srgbClr val="000000"/>
                </a:solidFill>
                <a:latin typeface="Arial"/>
                <a:cs typeface="Arial"/>
              </a:rPr>
              <a:t>GPS Coordinate:</a:t>
            </a:r>
          </a:p>
          <a:p>
            <a:pPr algn="l">
              <a:spcBef>
                <a:spcPts val="280"/>
              </a:spcBef>
            </a:pPr>
            <a:r>
              <a:rPr lang="fr-FR" sz="800" b="1">
                <a:solidFill>
                  <a:srgbClr val="000000"/>
                </a:solidFill>
                <a:latin typeface="Arial"/>
                <a:cs typeface="Arial"/>
              </a:rPr>
              <a:t>5°59'32.8"N 116°06'31.0"ET</a:t>
            </a:r>
            <a:endParaRPr lang="en-MY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81A77B-3C93-4F27-879D-267E0E881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49915" y="1766280"/>
            <a:ext cx="3810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3E1C2-1622-4B2F-8AFA-F166AA9C44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49915" y="2659113"/>
            <a:ext cx="38100" cy="533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F011F-89D2-411C-BB8B-E0ECFC7E7D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2129" y="1736145"/>
            <a:ext cx="1924050" cy="1990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CEE472-49F6-4EEB-BF64-45B74E76006E}"/>
              </a:ext>
            </a:extLst>
          </p:cNvPr>
          <p:cNvSpPr/>
          <p:nvPr userDrawn="1"/>
        </p:nvSpPr>
        <p:spPr>
          <a:xfrm>
            <a:off x="0" y="-3463"/>
            <a:ext cx="9143758" cy="114901"/>
          </a:xfrm>
          <a:prstGeom prst="rect">
            <a:avLst/>
          </a:prstGeom>
          <a:solidFill>
            <a:srgbClr val="231E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721245-6823-462A-9755-C43B71FDB3F1}"/>
              </a:ext>
            </a:extLst>
          </p:cNvPr>
          <p:cNvSpPr/>
          <p:nvPr userDrawn="1"/>
        </p:nvSpPr>
        <p:spPr>
          <a:xfrm>
            <a:off x="0" y="114767"/>
            <a:ext cx="9143758" cy="45719"/>
          </a:xfrm>
          <a:prstGeom prst="rect">
            <a:avLst/>
          </a:prstGeom>
          <a:solidFill>
            <a:srgbClr val="61B2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7E2898-9364-4ECB-9B34-BED54344BD5F}"/>
              </a:ext>
            </a:extLst>
          </p:cNvPr>
          <p:cNvSpPr/>
          <p:nvPr userDrawn="1"/>
        </p:nvSpPr>
        <p:spPr>
          <a:xfrm>
            <a:off x="242" y="5030578"/>
            <a:ext cx="9143758" cy="114901"/>
          </a:xfrm>
          <a:prstGeom prst="rect">
            <a:avLst/>
          </a:prstGeom>
          <a:solidFill>
            <a:srgbClr val="231E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DACF56-82DF-48D9-9B26-1963F53E0606}"/>
              </a:ext>
            </a:extLst>
          </p:cNvPr>
          <p:cNvSpPr/>
          <p:nvPr userDrawn="1"/>
        </p:nvSpPr>
        <p:spPr>
          <a:xfrm>
            <a:off x="242" y="4992046"/>
            <a:ext cx="9143758" cy="45719"/>
          </a:xfrm>
          <a:prstGeom prst="rect">
            <a:avLst/>
          </a:prstGeom>
          <a:solidFill>
            <a:srgbClr val="00AD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1627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C89F-7744-41D4-BD52-81DCA76E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C307F-9759-465B-8932-0DC4CAD63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597DF-B447-4508-8409-2C8315840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6389-D7BC-4B4B-AFA1-34E847F64E14}" type="datetimeFigureOut">
              <a:rPr lang="en-MY" smtClean="0"/>
              <a:t>31/7/2024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F76A1-1202-40DD-83B6-90222CE76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9CC7B-3E04-46BF-9366-929B7840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D6037-4E00-4DE6-8A4D-584754CAAF7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9539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00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37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7" r:id="rId5"/>
    <p:sldLayoutId id="2147483658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1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microsoft.com/office/2007/relationships/hdphoto" Target="../media/hdphoto10.wdp"/><Relationship Id="rId15" Type="http://schemas.microsoft.com/office/2007/relationships/hdphoto" Target="../media/hdphoto12.wdp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emf"/><Relationship Id="rId7" Type="http://schemas.openxmlformats.org/officeDocument/2006/relationships/image" Target="../media/image59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chart" Target="../charts/chart1.xml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emf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emf"/><Relationship Id="rId4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emf"/><Relationship Id="rId4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emf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.png"/><Relationship Id="rId7" Type="http://schemas.microsoft.com/office/2007/relationships/hdphoto" Target="../media/hdphoto1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hyperlink" Target="mailto:eacg@seda.gov.my" TargetMode="External"/><Relationship Id="rId4" Type="http://schemas.openxmlformats.org/officeDocument/2006/relationships/hyperlink" Target="mailto:Zulkhairee@seda.gov.my" TargetMode="External"/><Relationship Id="rId9" Type="http://schemas.openxmlformats.org/officeDocument/2006/relationships/image" Target="../media/image6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6" Type="http://schemas.openxmlformats.org/officeDocument/2006/relationships/image" Target="../media/image28.png"/><Relationship Id="rId3" Type="http://schemas.openxmlformats.org/officeDocument/2006/relationships/customXml" Target="../ink/ink1.xml"/><Relationship Id="rId21" Type="http://schemas.openxmlformats.org/officeDocument/2006/relationships/image" Target="../media/image22.svg"/><Relationship Id="rId7" Type="http://schemas.openxmlformats.org/officeDocument/2006/relationships/image" Target="../media/image12.png"/><Relationship Id="rId12" Type="http://schemas.openxmlformats.org/officeDocument/2006/relationships/image" Target="../media/image15.svg"/><Relationship Id="rId17" Type="http://schemas.microsoft.com/office/2007/relationships/hdphoto" Target="../media/hdphoto4.wdp"/><Relationship Id="rId25" Type="http://schemas.openxmlformats.org/officeDocument/2006/relationships/image" Target="../media/image27.sv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24" Type="http://schemas.openxmlformats.org/officeDocument/2006/relationships/image" Target="../media/image26.png"/><Relationship Id="rId5" Type="http://schemas.openxmlformats.org/officeDocument/2006/relationships/customXml" Target="../ink/ink2.xml"/><Relationship Id="rId15" Type="http://schemas.openxmlformats.org/officeDocument/2006/relationships/image" Target="../media/image17.png"/><Relationship Id="rId23" Type="http://schemas.openxmlformats.org/officeDocument/2006/relationships/image" Target="../media/image24.svg"/><Relationship Id="rId28" Type="http://schemas.openxmlformats.org/officeDocument/2006/relationships/image" Target="../media/image30.png"/><Relationship Id="rId10" Type="http://schemas.microsoft.com/office/2007/relationships/hdphoto" Target="../media/hdphoto2.wdp"/><Relationship Id="rId19" Type="http://schemas.openxmlformats.org/officeDocument/2006/relationships/image" Target="../media/image20.svg"/><Relationship Id="rId4" Type="http://schemas.openxmlformats.org/officeDocument/2006/relationships/image" Target="../media/image24.png"/><Relationship Id="rId9" Type="http://schemas.openxmlformats.org/officeDocument/2006/relationships/image" Target="../media/image13.png"/><Relationship Id="rId14" Type="http://schemas.microsoft.com/office/2007/relationships/hdphoto" Target="../media/hdphoto3.wdp"/><Relationship Id="rId22" Type="http://schemas.openxmlformats.org/officeDocument/2006/relationships/image" Target="../media/image23.png"/><Relationship Id="rId27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189445"/>
            <a:ext cx="8347261" cy="779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200753-7978-4344-9FC6-34DB8E9795B0}"/>
              </a:ext>
            </a:extLst>
          </p:cNvPr>
          <p:cNvSpPr/>
          <p:nvPr/>
        </p:nvSpPr>
        <p:spPr>
          <a:xfrm>
            <a:off x="457200" y="1978939"/>
            <a:ext cx="8123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ENERGY AUDIT CONDITIONAL GRANT RMK-12 FOR INDUSTRIAL AND COMMERCIAL SECTOR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(GENERAL INFORMATION)</a:t>
            </a:r>
          </a:p>
        </p:txBody>
      </p:sp>
    </p:spTree>
    <p:extLst>
      <p:ext uri="{BB962C8B-B14F-4D97-AF65-F5344CB8AC3E}">
        <p14:creationId xmlns:p14="http://schemas.microsoft.com/office/powerpoint/2010/main" val="3052945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D06CA00F-A113-D3D2-4A8D-DB6E62779919}"/>
              </a:ext>
            </a:extLst>
          </p:cNvPr>
          <p:cNvSpPr txBox="1"/>
          <p:nvPr/>
        </p:nvSpPr>
        <p:spPr>
          <a:xfrm>
            <a:off x="6653502" y="3458163"/>
            <a:ext cx="782179" cy="743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75" dirty="0">
                <a:latin typeface="Abadi" panose="020B0604020104020204" pitchFamily="34" charset="0"/>
              </a:rPr>
              <a:t>ESCO </a:t>
            </a:r>
          </a:p>
          <a:p>
            <a:pPr algn="ctr">
              <a:lnSpc>
                <a:spcPct val="150000"/>
              </a:lnSpc>
            </a:pPr>
            <a:r>
              <a:rPr lang="en-US" sz="975" dirty="0">
                <a:latin typeface="Abadi" panose="020B0604020104020204" pitchFamily="34" charset="0"/>
              </a:rPr>
              <a:t>Applicant</a:t>
            </a:r>
          </a:p>
          <a:p>
            <a:pPr algn="ctr">
              <a:lnSpc>
                <a:spcPct val="150000"/>
              </a:lnSpc>
            </a:pPr>
            <a:r>
              <a:rPr lang="en-US" sz="975" dirty="0">
                <a:latin typeface="Abadi" panose="020B0604020104020204" pitchFamily="34" charset="0"/>
              </a:rPr>
              <a:t>SEDA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6E03D9-13B9-46AA-A734-92831375CC7F}"/>
              </a:ext>
            </a:extLst>
          </p:cNvPr>
          <p:cNvSpPr/>
          <p:nvPr/>
        </p:nvSpPr>
        <p:spPr>
          <a:xfrm>
            <a:off x="1" y="152402"/>
            <a:ext cx="2221160" cy="48588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sz="2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221A98-A11C-410E-898B-06AD74BB4068}"/>
              </a:ext>
            </a:extLst>
          </p:cNvPr>
          <p:cNvSpPr txBox="1">
            <a:spLocks/>
          </p:cNvSpPr>
          <p:nvPr/>
        </p:nvSpPr>
        <p:spPr>
          <a:xfrm>
            <a:off x="-21264" y="2120576"/>
            <a:ext cx="2274460" cy="94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78"/>
            <a:r>
              <a:rPr lang="en-GB" sz="2400" b="1" dirty="0">
                <a:solidFill>
                  <a:prstClr val="white"/>
                </a:solidFill>
                <a:latin typeface="Arial"/>
                <a:cs typeface="Arial"/>
              </a:rPr>
              <a:t>WHOLE PROCESS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2BE17B-1417-928E-DFEF-04E4275F4E5A}"/>
              </a:ext>
            </a:extLst>
          </p:cNvPr>
          <p:cNvGrpSpPr/>
          <p:nvPr/>
        </p:nvGrpSpPr>
        <p:grpSpPr>
          <a:xfrm>
            <a:off x="2633147" y="974799"/>
            <a:ext cx="6142620" cy="2474939"/>
            <a:chOff x="3905697" y="2406126"/>
            <a:chExt cx="7731152" cy="2133287"/>
          </a:xfrm>
        </p:grpSpPr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B2AA856E-CD51-43C5-B952-A0C6BB8ABAC0}"/>
                </a:ext>
              </a:extLst>
            </p:cNvPr>
            <p:cNvSpPr/>
            <p:nvPr/>
          </p:nvSpPr>
          <p:spPr>
            <a:xfrm rot="5400000">
              <a:off x="8959237" y="1850875"/>
              <a:ext cx="2117879" cy="3237344"/>
            </a:xfrm>
            <a:prstGeom prst="blockArc">
              <a:avLst>
                <a:gd name="adj1" fmla="val 10729168"/>
                <a:gd name="adj2" fmla="val 21169648"/>
                <a:gd name="adj3" fmla="val 17254"/>
              </a:avLst>
            </a:prstGeom>
            <a:pattFill prst="wd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350">
                <a:solidFill>
                  <a:schemeClr val="tx1"/>
                </a:solidFill>
              </a:endParaRPr>
            </a:p>
          </p:txBody>
        </p:sp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34AEDA5C-CB25-69CC-2F7C-45EF4B1CD17D}"/>
                </a:ext>
              </a:extLst>
            </p:cNvPr>
            <p:cNvSpPr/>
            <p:nvPr/>
          </p:nvSpPr>
          <p:spPr>
            <a:xfrm>
              <a:off x="8546725" y="2406329"/>
              <a:ext cx="1780674" cy="385010"/>
            </a:xfrm>
            <a:prstGeom prst="homePlate">
              <a:avLst/>
            </a:prstGeom>
            <a:solidFill>
              <a:srgbClr val="259F9F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20% Grant</a:t>
              </a:r>
              <a:endParaRPr lang="en-MY" sz="1350" b="1" dirty="0"/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1A56A18E-A43F-242C-2227-E6C6B4B7B884}"/>
                </a:ext>
              </a:extLst>
            </p:cNvPr>
            <p:cNvSpPr/>
            <p:nvPr/>
          </p:nvSpPr>
          <p:spPr>
            <a:xfrm flipH="1">
              <a:off x="8452982" y="4134081"/>
              <a:ext cx="1968257" cy="385200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accent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Abadi" panose="020B0604020104020204" pitchFamily="34" charset="0"/>
                </a:rPr>
                <a:t>Energy Audit Report</a:t>
              </a:r>
              <a:endParaRPr lang="en-MY" sz="1350" b="1" dirty="0">
                <a:solidFill>
                  <a:schemeClr val="bg1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BBE02C34-C6F5-E5C6-8518-041A8135A3DA}"/>
                </a:ext>
              </a:extLst>
            </p:cNvPr>
            <p:cNvSpPr/>
            <p:nvPr/>
          </p:nvSpPr>
          <p:spPr>
            <a:xfrm>
              <a:off x="7014592" y="2406329"/>
              <a:ext cx="1780674" cy="385010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Contract Document</a:t>
              </a:r>
              <a:endParaRPr lang="en-MY" sz="1350" b="1" dirty="0"/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358D2248-B040-D4A3-5594-CA94261569E2}"/>
                </a:ext>
              </a:extLst>
            </p:cNvPr>
            <p:cNvSpPr/>
            <p:nvPr/>
          </p:nvSpPr>
          <p:spPr>
            <a:xfrm>
              <a:off x="5480934" y="2406316"/>
              <a:ext cx="1780674" cy="385010"/>
            </a:xfrm>
            <a:prstGeom prst="homePlate">
              <a:avLst/>
            </a:prstGeom>
            <a:solidFill>
              <a:srgbClr val="AB45CB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latin typeface="Abadi" panose="020B0604020104020204" pitchFamily="34" charset="0"/>
                </a:rPr>
                <a:t>Offer Letter</a:t>
              </a:r>
              <a:endParaRPr lang="en-MY" sz="1350" b="1" dirty="0">
                <a:latin typeface="Abadi" panose="020B0604020104020204" pitchFamily="34" charset="0"/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410C93C0-049C-6F8E-5EE2-3CEBBF298955}"/>
                </a:ext>
              </a:extLst>
            </p:cNvPr>
            <p:cNvSpPr/>
            <p:nvPr/>
          </p:nvSpPr>
          <p:spPr>
            <a:xfrm>
              <a:off x="3954264" y="2406126"/>
              <a:ext cx="1782000" cy="385200"/>
            </a:xfrm>
            <a:prstGeom prst="chevron">
              <a:avLst/>
            </a:prstGeom>
            <a:solidFill>
              <a:srgbClr val="EE3AF2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Abadi" panose="020B0604020104020204" pitchFamily="34" charset="0"/>
                </a:rPr>
                <a:t>Approval</a:t>
              </a:r>
              <a:endParaRPr lang="en-MY" sz="1350" b="1" dirty="0">
                <a:solidFill>
                  <a:schemeClr val="bg1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4BB12E29-7B9C-60D7-140B-649196910E97}"/>
                </a:ext>
              </a:extLst>
            </p:cNvPr>
            <p:cNvSpPr/>
            <p:nvPr/>
          </p:nvSpPr>
          <p:spPr>
            <a:xfrm flipH="1">
              <a:off x="6927638" y="4138031"/>
              <a:ext cx="1782000" cy="385200"/>
            </a:xfrm>
            <a:prstGeom prst="chevron">
              <a:avLst/>
            </a:prstGeom>
            <a:solidFill>
              <a:srgbClr val="D3C903"/>
            </a:solidFill>
            <a:ln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Abadi" panose="020B0604020104020204" pitchFamily="34" charset="0"/>
                </a:rPr>
                <a:t>80% Grant</a:t>
              </a:r>
              <a:endParaRPr lang="en-MY" sz="1350" b="1" dirty="0">
                <a:solidFill>
                  <a:schemeClr val="bg1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1AC1DED7-B0BD-471F-85C8-5435B8755BA4}"/>
                </a:ext>
              </a:extLst>
            </p:cNvPr>
            <p:cNvSpPr/>
            <p:nvPr/>
          </p:nvSpPr>
          <p:spPr>
            <a:xfrm flipH="1">
              <a:off x="5424839" y="4151587"/>
              <a:ext cx="1782000" cy="385200"/>
            </a:xfrm>
            <a:prstGeom prst="chevron">
              <a:avLst/>
            </a:prstGeom>
            <a:solidFill>
              <a:srgbClr val="FFB125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275" dirty="0">
                <a:solidFill>
                  <a:schemeClr val="tx1"/>
                </a:solidFill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994244CB-2C13-3C52-83EA-5C415D6336B3}"/>
                </a:ext>
              </a:extLst>
            </p:cNvPr>
            <p:cNvSpPr/>
            <p:nvPr/>
          </p:nvSpPr>
          <p:spPr>
            <a:xfrm flipH="1">
              <a:off x="3905697" y="4154213"/>
              <a:ext cx="1782000" cy="385200"/>
            </a:xfrm>
            <a:prstGeom prst="chevron">
              <a:avLst/>
            </a:prstGeom>
            <a:solidFill>
              <a:srgbClr val="EF5770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Abadi" panose="020B0604020104020204" pitchFamily="34" charset="0"/>
                </a:rPr>
                <a:t>End of Contract</a:t>
              </a:r>
              <a:endParaRPr lang="en-MY" sz="1350" b="1" dirty="0">
                <a:solidFill>
                  <a:schemeClr val="bg1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5378F7D-9C50-1D52-E30E-C014B0556E31}"/>
              </a:ext>
            </a:extLst>
          </p:cNvPr>
          <p:cNvSpPr txBox="1"/>
          <p:nvPr/>
        </p:nvSpPr>
        <p:spPr>
          <a:xfrm>
            <a:off x="2909862" y="1376816"/>
            <a:ext cx="1148763" cy="95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75" dirty="0">
                <a:latin typeface="Abadi" panose="020B0604020104020204" pitchFamily="34" charset="0"/>
              </a:rPr>
              <a:t>Evaluation Comm.</a:t>
            </a:r>
          </a:p>
          <a:p>
            <a:pPr>
              <a:lnSpc>
                <a:spcPct val="200000"/>
              </a:lnSpc>
            </a:pPr>
            <a:r>
              <a:rPr lang="en-US" sz="975" dirty="0">
                <a:latin typeface="Abadi" panose="020B0604020104020204" pitchFamily="34" charset="0"/>
              </a:rPr>
              <a:t>Technical Comm.</a:t>
            </a:r>
          </a:p>
          <a:p>
            <a:pPr>
              <a:lnSpc>
                <a:spcPct val="200000"/>
              </a:lnSpc>
            </a:pPr>
            <a:r>
              <a:rPr lang="en-US" sz="975" dirty="0">
                <a:latin typeface="Abadi" panose="020B0604020104020204" pitchFamily="34" charset="0"/>
              </a:rPr>
              <a:t>Steering Comm.</a:t>
            </a:r>
            <a:endParaRPr lang="en-MY" sz="975" dirty="0">
              <a:latin typeface="Abadi" panose="020B0604020104020204" pitchFamily="34" charset="0"/>
            </a:endParaRPr>
          </a:p>
        </p:txBody>
      </p:sp>
      <p:pic>
        <p:nvPicPr>
          <p:cNvPr id="21" name="Picture 12" descr="SEDA Malaysia">
            <a:extLst>
              <a:ext uri="{FF2B5EF4-FFF2-40B4-BE49-F238E27FC236}">
                <a16:creationId xmlns:a16="http://schemas.microsoft.com/office/drawing/2014/main" id="{669978D1-BD16-80F0-F5F4-DFC5C596EA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120" y="1487286"/>
            <a:ext cx="247748" cy="2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Kenapa senyap, Suruhanjaya Tenaga yang benarkan TNB laksana caj prorata">
            <a:extLst>
              <a:ext uri="{FF2B5EF4-FFF2-40B4-BE49-F238E27FC236}">
                <a16:creationId xmlns:a16="http://schemas.microsoft.com/office/drawing/2014/main" id="{88EC06C1-7262-0374-E44D-955453EC7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37" y="1800053"/>
            <a:ext cx="214314" cy="22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Kementerian Tenaga... - Kementerian Tenaga dan Sumber Asli">
            <a:extLst>
              <a:ext uri="{FF2B5EF4-FFF2-40B4-BE49-F238E27FC236}">
                <a16:creationId xmlns:a16="http://schemas.microsoft.com/office/drawing/2014/main" id="{C804A741-7B43-1CFF-ACB8-359350AED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688" y1="78139" x2="15111" y2="78222"/>
                        <a14:foregroundMark x1="63654" y1="77901" x2="63528" y2="77902"/>
                        <a14:foregroundMark x1="82222" y1="77778" x2="68294" y2="77870"/>
                        <a14:foregroundMark x1="77333" y1="77333" x2="87556" y2="76889"/>
                        <a14:foregroundMark x1="86667" y1="76000" x2="86667" y2="76000"/>
                        <a14:foregroundMark x1="50222" y1="20444" x2="50222" y2="20444"/>
                        <a14:foregroundMark x1="60056" y1="36889" x2="60444" y2="43111"/>
                        <a14:foregroundMark x1="60028" y1="36444" x2="60056" y2="36889"/>
                        <a14:foregroundMark x1="60000" y1="36000" x2="60028" y2="36444"/>
                        <a14:foregroundMark x1="40404" y1="38222" x2="40889" y2="40889"/>
                        <a14:foregroundMark x1="40000" y1="36000" x2="40404" y2="38222"/>
                        <a14:foregroundMark x1="34222" y1="71556" x2="64889" y2="70667"/>
                        <a14:foregroundMark x1="64889" y1="70667" x2="68444" y2="71556"/>
                        <a14:foregroundMark x1="24000" y1="76889" x2="63111" y2="77333"/>
                        <a14:foregroundMark x1="80444" y1="78667" x2="65778" y2="76889"/>
                        <a14:backgroundMark x1="54667" y1="55111" x2="54667" y2="55111"/>
                        <a14:backgroundMark x1="54667" y1="56444" x2="45333" y2="55111"/>
                        <a14:backgroundMark x1="55111" y1="55556" x2="65778" y2="49333"/>
                        <a14:backgroundMark x1="65778" y1="49333" x2="71556" y2="48444"/>
                        <a14:backgroundMark x1="46222" y1="55556" x2="34667" y2="48889"/>
                        <a14:backgroundMark x1="34667" y1="48889" x2="31111" y2="48444"/>
                        <a14:backgroundMark x1="35812" y1="36753" x2="36000" y2="36000"/>
                        <a14:backgroundMark x1="40889" y1="24444" x2="39111" y2="20889"/>
                        <a14:backgroundMark x1="58667" y1="24889" x2="60000" y2="20889"/>
                        <a14:backgroundMark x1="51111" y1="24444" x2="51111" y2="24444"/>
                        <a14:backgroundMark x1="46222" y1="22667" x2="46222" y2="22667"/>
                        <a14:backgroundMark x1="44000" y1="27556" x2="44000" y2="27556"/>
                        <a14:backgroundMark x1="24889" y1="31556" x2="24889" y2="31556"/>
                        <a14:backgroundMark x1="23556" y1="51556" x2="23556" y2="51556"/>
                        <a14:backgroundMark x1="75111" y1="31111" x2="75111" y2="31111"/>
                        <a14:backgroundMark x1="76444" y1="51111" x2="76444" y2="51111"/>
                        <a14:backgroundMark x1="71111" y1="45778" x2="71111" y2="45778"/>
                        <a14:backgroundMark x1="65778" y1="36444" x2="65778" y2="36444"/>
                        <a14:backgroundMark x1="63111" y1="36889" x2="63111" y2="36889"/>
                        <a14:backgroundMark x1="85778" y1="76889" x2="85778" y2="76889"/>
                        <a14:backgroundMark x1="37778" y1="76000" x2="37778" y2="76000"/>
                        <a14:backgroundMark x1="44889" y1="73778" x2="44889" y2="73778"/>
                        <a14:backgroundMark x1="48889" y1="75556" x2="48889" y2="75556"/>
                        <a14:backgroundMark x1="51556" y1="75111" x2="51556" y2="75111"/>
                        <a14:backgroundMark x1="60444" y1="74222" x2="60444" y2="74222"/>
                        <a14:backgroundMark x1="36000" y1="38222" x2="36000" y2="3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163"/>
          <a:stretch/>
        </p:blipFill>
        <p:spPr bwMode="auto">
          <a:xfrm>
            <a:off x="2619866" y="2063639"/>
            <a:ext cx="363357" cy="25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15A831A-E138-DA9E-076B-C990BF44D9AD}"/>
              </a:ext>
            </a:extLst>
          </p:cNvPr>
          <p:cNvSpPr txBox="1"/>
          <p:nvPr/>
        </p:nvSpPr>
        <p:spPr>
          <a:xfrm>
            <a:off x="3995729" y="1452610"/>
            <a:ext cx="117312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latin typeface="Abadi" panose="020B0604020104020204" pitchFamily="34" charset="0"/>
              </a:rPr>
              <a:t>Sign and return in 7 days</a:t>
            </a:r>
            <a:endParaRPr lang="en-MY" sz="975" dirty="0">
              <a:latin typeface="Abadi" panose="020B0604020104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0F848F-F152-EFD7-DB45-9E85751D06F1}"/>
              </a:ext>
            </a:extLst>
          </p:cNvPr>
          <p:cNvGrpSpPr/>
          <p:nvPr/>
        </p:nvGrpSpPr>
        <p:grpSpPr>
          <a:xfrm>
            <a:off x="4383386" y="1822387"/>
            <a:ext cx="405542" cy="451187"/>
            <a:chOff x="4710769" y="449369"/>
            <a:chExt cx="3410326" cy="4328491"/>
          </a:xfrm>
        </p:grpSpPr>
        <p:pic>
          <p:nvPicPr>
            <p:cNvPr id="26" name="Picture 4" descr="Signed Document Offer clip art (103108) Free SVG Download / 4 Vector">
              <a:extLst>
                <a:ext uri="{FF2B5EF4-FFF2-40B4-BE49-F238E27FC236}">
                  <a16:creationId xmlns:a16="http://schemas.microsoft.com/office/drawing/2014/main" id="{C7966E06-6F04-83F3-D852-BB72163A2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769" y="449369"/>
              <a:ext cx="3410326" cy="432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6E2777-B514-DBC8-550D-472C2141AA37}"/>
                </a:ext>
              </a:extLst>
            </p:cNvPr>
            <p:cNvSpPr txBox="1"/>
            <p:nvPr/>
          </p:nvSpPr>
          <p:spPr>
            <a:xfrm rot="21340418">
              <a:off x="4821234" y="600228"/>
              <a:ext cx="3027349" cy="22145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178"/>
              <a:r>
                <a:rPr lang="en-MY" sz="450" b="1" dirty="0">
                  <a:solidFill>
                    <a:prstClr val="black"/>
                  </a:solidFill>
                  <a:latin typeface="Calibri"/>
                </a:rPr>
                <a:t>OFFER LETTER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7C4ABD6-7FAA-2777-481A-57AC6554EDCA}"/>
              </a:ext>
            </a:extLst>
          </p:cNvPr>
          <p:cNvSpPr txBox="1"/>
          <p:nvPr/>
        </p:nvSpPr>
        <p:spPr>
          <a:xfrm>
            <a:off x="5212830" y="1451659"/>
            <a:ext cx="117312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dirty="0">
                <a:latin typeface="Abadi" panose="020B0604020104020204" pitchFamily="34" charset="0"/>
              </a:rPr>
              <a:t>Sign and return in 1 month</a:t>
            </a:r>
            <a:endParaRPr lang="en-MY" sz="975" dirty="0">
              <a:latin typeface="Abadi" panose="020B0604020104020204" pitchFamily="34" charset="0"/>
            </a:endParaRPr>
          </a:p>
        </p:txBody>
      </p:sp>
      <p:pic>
        <p:nvPicPr>
          <p:cNvPr id="29" name="Picture 4" descr="Agreement Clipart and Stock Illustrations. 200,213 Agreement vector EPS  illustrations and drawings available to search from thousands of royalty  free clip art graphic designers.">
            <a:extLst>
              <a:ext uri="{FF2B5EF4-FFF2-40B4-BE49-F238E27FC236}">
                <a16:creationId xmlns:a16="http://schemas.microsoft.com/office/drawing/2014/main" id="{AD61052A-362D-C0BF-5132-C4EEBF912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5" b="33192"/>
          <a:stretch/>
        </p:blipFill>
        <p:spPr bwMode="auto">
          <a:xfrm>
            <a:off x="5445894" y="1790816"/>
            <a:ext cx="700565" cy="34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nvoice Icon Vector Clip Art at Clker.com - vector clip art online, royalty  free &amp; public domain">
            <a:extLst>
              <a:ext uri="{FF2B5EF4-FFF2-40B4-BE49-F238E27FC236}">
                <a16:creationId xmlns:a16="http://schemas.microsoft.com/office/drawing/2014/main" id="{B9E17FAC-CB2A-F06F-4240-F9D978413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99" y="1947687"/>
            <a:ext cx="364746" cy="46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161;p16">
            <a:extLst>
              <a:ext uri="{FF2B5EF4-FFF2-40B4-BE49-F238E27FC236}">
                <a16:creationId xmlns:a16="http://schemas.microsoft.com/office/drawing/2014/main" id="{90D53856-B293-B290-955A-D486B3DD6F96}"/>
              </a:ext>
            </a:extLst>
          </p:cNvPr>
          <p:cNvSpPr txBox="1"/>
          <p:nvPr/>
        </p:nvSpPr>
        <p:spPr>
          <a:xfrm>
            <a:off x="6394738" y="1357560"/>
            <a:ext cx="1240376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457178"/>
            <a:r>
              <a:rPr lang="en" sz="975" dirty="0">
                <a:latin typeface="Abadi" panose="020B0604020104020204" pitchFamily="34" charset="0"/>
                <a:ea typeface="Roboto"/>
                <a:cs typeface="Roboto"/>
                <a:sym typeface="Roboto"/>
              </a:rPr>
              <a:t>Invoice or </a:t>
            </a:r>
            <a:r>
              <a:rPr lang="en" sz="975" i="1" dirty="0">
                <a:latin typeface="Abadi" panose="020B0604020104020204" pitchFamily="34" charset="0"/>
                <a:ea typeface="Roboto"/>
                <a:cs typeface="Roboto"/>
                <a:sym typeface="Roboto"/>
              </a:rPr>
              <a:t>Surat Permohonan Penyaluran Geran</a:t>
            </a:r>
            <a:endParaRPr sz="975" i="1" dirty="0">
              <a:latin typeface="Abadi" panose="020B06040201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48" name="Picture 4" descr="Line Cartoon clipart - Report, Text, Font, transparent clip art">
            <a:extLst>
              <a:ext uri="{FF2B5EF4-FFF2-40B4-BE49-F238E27FC236}">
                <a16:creationId xmlns:a16="http://schemas.microsoft.com/office/drawing/2014/main" id="{1A641615-70AF-7A8D-6DB0-15822D6D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300" y="4190807"/>
            <a:ext cx="361977" cy="55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raphic 51" descr="Checkmark with solid fill">
            <a:extLst>
              <a:ext uri="{FF2B5EF4-FFF2-40B4-BE49-F238E27FC236}">
                <a16:creationId xmlns:a16="http://schemas.microsoft.com/office/drawing/2014/main" id="{8F8160A4-06A2-3773-BCA0-5B1AF9DCBD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42833" y="3545309"/>
            <a:ext cx="144000" cy="144000"/>
          </a:xfrm>
          <a:prstGeom prst="rect">
            <a:avLst/>
          </a:prstGeom>
        </p:spPr>
      </p:pic>
      <p:pic>
        <p:nvPicPr>
          <p:cNvPr id="53" name="Graphic 52" descr="Checkmark with solid fill">
            <a:extLst>
              <a:ext uri="{FF2B5EF4-FFF2-40B4-BE49-F238E27FC236}">
                <a16:creationId xmlns:a16="http://schemas.microsoft.com/office/drawing/2014/main" id="{052DC901-D4A7-3475-00E0-D3D6AAE44C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45688" y="3775836"/>
            <a:ext cx="144000" cy="144000"/>
          </a:xfrm>
          <a:prstGeom prst="rect">
            <a:avLst/>
          </a:prstGeom>
        </p:spPr>
      </p:pic>
      <p:pic>
        <p:nvPicPr>
          <p:cNvPr id="54" name="Graphic 53" descr="Checkmark with solid fill">
            <a:extLst>
              <a:ext uri="{FF2B5EF4-FFF2-40B4-BE49-F238E27FC236}">
                <a16:creationId xmlns:a16="http://schemas.microsoft.com/office/drawing/2014/main" id="{AFAB7E25-F637-3B42-457E-D1EA1F00E2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33203" y="3998388"/>
            <a:ext cx="144000" cy="144000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C350A86-4B92-E8AD-F70F-8B5BDA60313F}"/>
              </a:ext>
            </a:extLst>
          </p:cNvPr>
          <p:cNvCxnSpPr>
            <a:cxnSpLocks/>
          </p:cNvCxnSpPr>
          <p:nvPr/>
        </p:nvCxnSpPr>
        <p:spPr>
          <a:xfrm>
            <a:off x="7040171" y="3696137"/>
            <a:ext cx="0" cy="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53F300D-67E1-A15E-2AFF-0E27778C4049}"/>
              </a:ext>
            </a:extLst>
          </p:cNvPr>
          <p:cNvCxnSpPr>
            <a:cxnSpLocks/>
          </p:cNvCxnSpPr>
          <p:nvPr/>
        </p:nvCxnSpPr>
        <p:spPr>
          <a:xfrm>
            <a:off x="7041875" y="3923033"/>
            <a:ext cx="0" cy="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" name="Picture 2" descr="Invoice Icon Vector Clip Art at Clker.com - vector clip art online, royalty  free &amp; public domain">
            <a:extLst>
              <a:ext uri="{FF2B5EF4-FFF2-40B4-BE49-F238E27FC236}">
                <a16:creationId xmlns:a16="http://schemas.microsoft.com/office/drawing/2014/main" id="{DF3C97B4-AFCD-3EC3-E668-F6184670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36" y="4037424"/>
            <a:ext cx="364746" cy="46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161;p16">
            <a:extLst>
              <a:ext uri="{FF2B5EF4-FFF2-40B4-BE49-F238E27FC236}">
                <a16:creationId xmlns:a16="http://schemas.microsoft.com/office/drawing/2014/main" id="{DD0D3C99-37F9-1307-5028-EA67E377EC40}"/>
              </a:ext>
            </a:extLst>
          </p:cNvPr>
          <p:cNvSpPr txBox="1"/>
          <p:nvPr/>
        </p:nvSpPr>
        <p:spPr>
          <a:xfrm>
            <a:off x="5219275" y="3426825"/>
            <a:ext cx="1240376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457178"/>
            <a:r>
              <a:rPr lang="en" sz="975" dirty="0">
                <a:solidFill>
                  <a:srgbClr val="434343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rPr>
              <a:t>Invoice or </a:t>
            </a:r>
            <a:r>
              <a:rPr lang="en" sz="975" i="1" dirty="0">
                <a:solidFill>
                  <a:srgbClr val="434343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rPr>
              <a:t>Surat Permohonan Penyaluran Geran</a:t>
            </a:r>
            <a:endParaRPr sz="975" i="1" dirty="0">
              <a:solidFill>
                <a:srgbClr val="434343"/>
              </a:solidFill>
              <a:latin typeface="Abadi" panose="020B0604020104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F95741-573E-4FAE-CDBD-4ADDA70C7A56}"/>
              </a:ext>
            </a:extLst>
          </p:cNvPr>
          <p:cNvSpPr txBox="1"/>
          <p:nvPr/>
        </p:nvSpPr>
        <p:spPr>
          <a:xfrm>
            <a:off x="3945300" y="3002991"/>
            <a:ext cx="117312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  <a:latin typeface="Abadi" panose="020B0604020104020204" pitchFamily="34" charset="0"/>
              </a:rPr>
              <a:t>Monitoring and</a:t>
            </a:r>
          </a:p>
          <a:p>
            <a:pPr algn="ctr"/>
            <a:r>
              <a:rPr lang="en-US" sz="1125" b="1" dirty="0">
                <a:solidFill>
                  <a:schemeClr val="bg1"/>
                </a:solidFill>
                <a:latin typeface="Abadi" panose="020B0604020104020204" pitchFamily="34" charset="0"/>
              </a:rPr>
              <a:t>Implementation</a:t>
            </a:r>
            <a:endParaRPr lang="en-MY" sz="1125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65" name="Picture 6" descr="Auditor's Report Business Service PNG, Clipart, Service Business Free PNG  Download">
            <a:extLst>
              <a:ext uri="{FF2B5EF4-FFF2-40B4-BE49-F238E27FC236}">
                <a16:creationId xmlns:a16="http://schemas.microsoft.com/office/drawing/2014/main" id="{7BF30053-E813-E189-8B36-0651C826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289" b="89921" l="9753" r="91758">
                        <a14:foregroundMark x1="51099" y1="13439" x2="48489" y2="11858"/>
                        <a14:foregroundMark x1="51648" y1="11858" x2="57005" y2="11858"/>
                        <a14:foregroundMark x1="51511" y1="13043" x2="44780" y2="14229"/>
                        <a14:foregroundMark x1="52747" y1="14032" x2="54121" y2="11462"/>
                        <a14:foregroundMark x1="53846" y1="11067" x2="53159" y2="11067"/>
                        <a14:foregroundMark x1="53159" y1="11067" x2="53159" y2="11067"/>
                        <a14:foregroundMark x1="53159" y1="11067" x2="53159" y2="11067"/>
                        <a14:foregroundMark x1="53159" y1="11067" x2="53159" y2="11067"/>
                        <a14:foregroundMark x1="53159" y1="11067" x2="53159" y2="11067"/>
                        <a14:foregroundMark x1="53159" y1="11067" x2="53159" y2="11067"/>
                        <a14:foregroundMark x1="56181" y1="11265" x2="51786" y2="9684"/>
                        <a14:foregroundMark x1="49863" y1="10277" x2="42720" y2="9684"/>
                        <a14:foregroundMark x1="42720" y1="9684" x2="42308" y2="9289"/>
                        <a14:foregroundMark x1="48214" y1="10079" x2="46429" y2="9486"/>
                        <a14:foregroundMark x1="53709" y1="11265" x2="52335" y2="9486"/>
                        <a14:foregroundMark x1="53022" y1="30435" x2="60165" y2="35968"/>
                        <a14:foregroundMark x1="60165" y1="35968" x2="64698" y2="45652"/>
                        <a14:foregroundMark x1="76923" y1="59289" x2="81731" y2="64229"/>
                        <a14:foregroundMark x1="83104" y1="66403" x2="88049" y2="73320"/>
                        <a14:foregroundMark x1="90385" y1="75889" x2="90385" y2="75889"/>
                        <a14:foregroundMark x1="90385" y1="75889" x2="89560" y2="74308"/>
                        <a14:foregroundMark x1="90797" y1="76087" x2="91758" y2="76482"/>
                        <a14:foregroundMark x1="91758" y1="76482" x2="91758" y2="76482"/>
                        <a14:foregroundMark x1="78571" y1="61462" x2="75000" y2="57115"/>
                        <a14:backgroundMark x1="55082" y1="8103" x2="56181" y2="8103"/>
                        <a14:backgroundMark x1="54945" y1="7905" x2="52966" y2="9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46" y="4088604"/>
            <a:ext cx="864624" cy="6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F4B2321-B3E1-4253-7C96-771555E2B183}"/>
              </a:ext>
            </a:extLst>
          </p:cNvPr>
          <p:cNvSpPr txBox="1"/>
          <p:nvPr/>
        </p:nvSpPr>
        <p:spPr>
          <a:xfrm>
            <a:off x="3889311" y="3470464"/>
            <a:ext cx="1173124" cy="61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75" dirty="0">
                <a:latin typeface="Abadi" panose="020B0604020104020204" pitchFamily="34" charset="0"/>
              </a:rPr>
              <a:t>Every 3 months</a:t>
            </a:r>
          </a:p>
          <a:p>
            <a:pPr algn="ctr"/>
            <a:r>
              <a:rPr lang="en-US" sz="975" dirty="0">
                <a:latin typeface="Abadi" panose="020B0604020104020204" pitchFamily="34" charset="0"/>
              </a:rPr>
              <a:t>Every 6 months</a:t>
            </a:r>
            <a:endParaRPr lang="en-MY" sz="975" dirty="0">
              <a:latin typeface="Abadi" panose="020B0604020104020204" pitchFamily="34" charset="0"/>
            </a:endParaRPr>
          </a:p>
          <a:p>
            <a:pPr algn="ctr"/>
            <a:r>
              <a:rPr lang="en-MY" sz="975" dirty="0">
                <a:latin typeface="Abadi" panose="020B0604020104020204" pitchFamily="34" charset="0"/>
              </a:rPr>
              <a:t>(EMIS)</a:t>
            </a:r>
            <a:endParaRPr lang="en-US" sz="975" dirty="0">
              <a:latin typeface="Abadi" panose="020B0604020104020204" pitchFamily="34" charset="0"/>
            </a:endParaRPr>
          </a:p>
        </p:txBody>
      </p:sp>
      <p:pic>
        <p:nvPicPr>
          <p:cNvPr id="75" name="Picture 12" descr="SEDA Malaysia">
            <a:extLst>
              <a:ext uri="{FF2B5EF4-FFF2-40B4-BE49-F238E27FC236}">
                <a16:creationId xmlns:a16="http://schemas.microsoft.com/office/drawing/2014/main" id="{A3282524-427F-279B-61D6-63BA33AB6F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95" y="3512860"/>
            <a:ext cx="247748" cy="2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Kenapa senyap, Suruhanjaya Tenaga yang benarkan TNB laksana caj prorata">
            <a:extLst>
              <a:ext uri="{FF2B5EF4-FFF2-40B4-BE49-F238E27FC236}">
                <a16:creationId xmlns:a16="http://schemas.microsoft.com/office/drawing/2014/main" id="{39760EB6-384C-09A4-E17E-B227E832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12" y="3804758"/>
            <a:ext cx="214314" cy="22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48E953D7-7FBA-D881-9C63-2620D43BE1B0}"/>
              </a:ext>
            </a:extLst>
          </p:cNvPr>
          <p:cNvSpPr txBox="1"/>
          <p:nvPr/>
        </p:nvSpPr>
        <p:spPr>
          <a:xfrm>
            <a:off x="2587357" y="3531454"/>
            <a:ext cx="142912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85" indent="-108347" algn="just" defTabSz="457178">
              <a:buFontTx/>
              <a:buAutoNum type="arabicPeriod"/>
            </a:pPr>
            <a:r>
              <a:rPr lang="en-MY" sz="975" dirty="0">
                <a:latin typeface="Abadi" panose="020B0604020104020204" pitchFamily="34" charset="0"/>
                <a:ea typeface="Roboto"/>
                <a:cs typeface="Roboto"/>
                <a:sym typeface="Roboto"/>
              </a:rPr>
              <a:t>Investment &gt; Grant</a:t>
            </a:r>
          </a:p>
          <a:p>
            <a:pPr marL="179785" indent="-108347" algn="just" defTabSz="457178">
              <a:buFontTx/>
              <a:buAutoNum type="arabicPeriod"/>
            </a:pPr>
            <a:r>
              <a:rPr lang="en-MY" sz="975" dirty="0">
                <a:latin typeface="Abadi" panose="020B0604020104020204" pitchFamily="34" charset="0"/>
                <a:ea typeface="Roboto"/>
                <a:cs typeface="Roboto"/>
                <a:sym typeface="Roboto"/>
              </a:rPr>
              <a:t>Achieved % savings</a:t>
            </a:r>
          </a:p>
        </p:txBody>
      </p:sp>
      <p:pic>
        <p:nvPicPr>
          <p:cNvPr id="83" name="Picture 2" descr="Report Clipart, Transparent PNG Clipart Images Free Download , Page 14 -  ClipartMax">
            <a:extLst>
              <a:ext uri="{FF2B5EF4-FFF2-40B4-BE49-F238E27FC236}">
                <a16:creationId xmlns:a16="http://schemas.microsoft.com/office/drawing/2014/main" id="{EBABBCA6-96BA-F054-C9FF-57DFE7BA2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45" b="95985" l="5435" r="95109">
                        <a14:foregroundMark x1="46196" y1="22263" x2="46196" y2="22263"/>
                        <a14:foregroundMark x1="45109" y1="6569" x2="45109" y2="6569"/>
                        <a14:foregroundMark x1="12500" y1="21168" x2="12500" y2="21168"/>
                        <a14:foregroundMark x1="15217" y1="20073" x2="15217" y2="20073"/>
                        <a14:foregroundMark x1="18478" y1="20073" x2="26630" y2="44161"/>
                        <a14:foregroundMark x1="18478" y1="18613" x2="8696" y2="30292"/>
                        <a14:foregroundMark x1="8696" y1="30292" x2="8696" y2="30657"/>
                        <a14:foregroundMark x1="8696" y1="29927" x2="8696" y2="29927"/>
                        <a14:foregroundMark x1="8696" y1="29927" x2="8696" y2="29927"/>
                        <a14:foregroundMark x1="11957" y1="31022" x2="78804" y2="54380"/>
                        <a14:foregroundMark x1="74457" y1="45620" x2="60326" y2="30657"/>
                        <a14:foregroundMark x1="51087" y1="24453" x2="42391" y2="52190"/>
                        <a14:foregroundMark x1="42391" y1="52190" x2="45109" y2="71533"/>
                        <a14:foregroundMark x1="45109" y1="71533" x2="43478" y2="76277"/>
                        <a14:foregroundMark x1="65217" y1="80657" x2="50000" y2="39416"/>
                        <a14:foregroundMark x1="50000" y1="39416" x2="17391" y2="74088"/>
                        <a14:foregroundMark x1="17391" y1="74088" x2="8696" y2="39416"/>
                        <a14:foregroundMark x1="21196" y1="37591" x2="25543" y2="57664"/>
                        <a14:foregroundMark x1="25543" y1="57299" x2="25543" y2="57299"/>
                        <a14:foregroundMark x1="29348" y1="56204" x2="31522" y2="55109"/>
                        <a14:foregroundMark x1="33152" y1="53285" x2="52174" y2="24453"/>
                        <a14:foregroundMark x1="52174" y1="24453" x2="76087" y2="27737"/>
                        <a14:foregroundMark x1="76087" y1="27737" x2="84783" y2="30657"/>
                        <a14:foregroundMark x1="63043" y1="18613" x2="38587" y2="17153"/>
                        <a14:foregroundMark x1="53261" y1="18613" x2="85326" y2="17883"/>
                        <a14:foregroundMark x1="90217" y1="20438" x2="90761" y2="53650"/>
                        <a14:foregroundMark x1="91848" y1="64964" x2="91304" y2="87591"/>
                        <a14:foregroundMark x1="90761" y1="87956" x2="49457" y2="89051"/>
                        <a14:foregroundMark x1="49457" y1="89051" x2="35870" y2="86131"/>
                        <a14:foregroundMark x1="35326" y1="78102" x2="20109" y2="42701"/>
                        <a14:foregroundMark x1="20109" y1="42701" x2="7065" y2="53650"/>
                        <a14:foregroundMark x1="7065" y1="53650" x2="14130" y2="86131"/>
                        <a14:foregroundMark x1="16848" y1="93431" x2="57065" y2="93066"/>
                        <a14:foregroundMark x1="57065" y1="93066" x2="71739" y2="94161"/>
                        <a14:foregroundMark x1="69565" y1="82847" x2="68478" y2="54380"/>
                        <a14:foregroundMark x1="68478" y1="54380" x2="5435" y2="34307"/>
                        <a14:foregroundMark x1="5435" y1="34307" x2="8696" y2="34672"/>
                        <a14:foregroundMark x1="14674" y1="18613" x2="41304" y2="20073"/>
                        <a14:foregroundMark x1="41304" y1="20073" x2="44022" y2="20073"/>
                        <a14:foregroundMark x1="35326" y1="16788" x2="29348" y2="16058"/>
                        <a14:foregroundMark x1="87500" y1="20073" x2="95109" y2="31752"/>
                        <a14:foregroundMark x1="95652" y1="63139" x2="95109" y2="64964"/>
                        <a14:foregroundMark x1="94022" y1="60584" x2="94022" y2="57299"/>
                        <a14:foregroundMark x1="94565" y1="90146" x2="64674" y2="95985"/>
                        <a14:foregroundMark x1="64674" y1="95985" x2="59783" y2="95620"/>
                        <a14:foregroundMark x1="20109" y1="95620" x2="5435" y2="86496"/>
                        <a14:foregroundMark x1="5435" y1="86496" x2="8696" y2="8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17" y="3903593"/>
            <a:ext cx="386803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3C7F455-1A66-190A-012F-F88BF67F9856}"/>
              </a:ext>
            </a:extLst>
          </p:cNvPr>
          <p:cNvSpPr txBox="1"/>
          <p:nvPr/>
        </p:nvSpPr>
        <p:spPr>
          <a:xfrm>
            <a:off x="5749571" y="2497978"/>
            <a:ext cx="1332000" cy="43858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457178"/>
            <a:r>
              <a:rPr lang="en-MY" sz="1125" b="1" dirty="0">
                <a:solidFill>
                  <a:srgbClr val="FF0000"/>
                </a:solidFill>
                <a:latin typeface="Calibri"/>
              </a:rPr>
              <a:t>ESCO appointment ends here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6858F83-BFAE-70E8-EB42-EF3D5BACF76B}"/>
              </a:ext>
            </a:extLst>
          </p:cNvPr>
          <p:cNvCxnSpPr>
            <a:cxnSpLocks/>
          </p:cNvCxnSpPr>
          <p:nvPr/>
        </p:nvCxnSpPr>
        <p:spPr>
          <a:xfrm flipH="1">
            <a:off x="6396313" y="2943730"/>
            <a:ext cx="10632" cy="540000"/>
          </a:xfrm>
          <a:prstGeom prst="line">
            <a:avLst/>
          </a:prstGeom>
          <a:ln w="19050">
            <a:solidFill>
              <a:srgbClr val="FF0000"/>
            </a:solidFill>
            <a:prstDash val="solid"/>
            <a:headEnd type="diamond" w="med" len="med"/>
            <a:tailEnd type="diamond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99B2B6C1-AE8B-E96D-34E0-2A21DAABC1D8}"/>
              </a:ext>
            </a:extLst>
          </p:cNvPr>
          <p:cNvSpPr txBox="1"/>
          <p:nvPr/>
        </p:nvSpPr>
        <p:spPr>
          <a:xfrm>
            <a:off x="4664917" y="444431"/>
            <a:ext cx="1048018" cy="46166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457178"/>
            <a:r>
              <a:rPr lang="en-MY" sz="1200" b="1" dirty="0">
                <a:solidFill>
                  <a:srgbClr val="FF0000"/>
                </a:solidFill>
                <a:latin typeface="Calibri"/>
              </a:rPr>
              <a:t>Energy Audit</a:t>
            </a:r>
          </a:p>
          <a:p>
            <a:pPr algn="ctr" defTabSz="457178"/>
            <a:r>
              <a:rPr lang="en-MY" sz="1200" b="1" dirty="0">
                <a:solidFill>
                  <a:srgbClr val="FF0000"/>
                </a:solidFill>
                <a:latin typeface="Calibri"/>
              </a:rPr>
              <a:t>starts here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7FB21B3-53DA-11A4-48BD-71267566DA14}"/>
              </a:ext>
            </a:extLst>
          </p:cNvPr>
          <p:cNvCxnSpPr>
            <a:cxnSpLocks/>
          </p:cNvCxnSpPr>
          <p:nvPr/>
        </p:nvCxnSpPr>
        <p:spPr>
          <a:xfrm flipH="1">
            <a:off x="5179364" y="929732"/>
            <a:ext cx="10632" cy="540000"/>
          </a:xfrm>
          <a:prstGeom prst="line">
            <a:avLst/>
          </a:prstGeom>
          <a:ln w="19050">
            <a:solidFill>
              <a:srgbClr val="FF0000"/>
            </a:solidFill>
            <a:prstDash val="solid"/>
            <a:headEnd type="diamond" w="med" len="med"/>
            <a:tailEnd type="diamond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3B4D2C9-35F5-4BAC-73A5-6AF1EEB8D413}"/>
              </a:ext>
            </a:extLst>
          </p:cNvPr>
          <p:cNvCxnSpPr>
            <a:cxnSpLocks/>
          </p:cNvCxnSpPr>
          <p:nvPr/>
        </p:nvCxnSpPr>
        <p:spPr>
          <a:xfrm>
            <a:off x="3397917" y="1682096"/>
            <a:ext cx="0" cy="135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8805E8B8-60F2-68E4-6F1C-D3222583334D}"/>
              </a:ext>
            </a:extLst>
          </p:cNvPr>
          <p:cNvCxnSpPr>
            <a:cxnSpLocks/>
          </p:cNvCxnSpPr>
          <p:nvPr/>
        </p:nvCxnSpPr>
        <p:spPr>
          <a:xfrm>
            <a:off x="3400021" y="1991277"/>
            <a:ext cx="0" cy="135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93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49B94-54C7-4A1B-BAEB-74EEBC001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047" y="890740"/>
            <a:ext cx="3474851" cy="809523"/>
          </a:xfrm>
        </p:spPr>
        <p:txBody>
          <a:bodyPr/>
          <a:lstStyle/>
          <a:p>
            <a:pPr algn="ctr"/>
            <a:r>
              <a:rPr lang="en-MY" sz="3200" b="1" dirty="0"/>
              <a:t>Installation Review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50091C-B519-4E02-A37E-0D75534DE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854280"/>
              </p:ext>
            </p:extLst>
          </p:nvPr>
        </p:nvGraphicFramePr>
        <p:xfrm>
          <a:off x="1780283" y="1553759"/>
          <a:ext cx="5978470" cy="3018240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006972">
                  <a:extLst>
                    <a:ext uri="{9D8B030D-6E8A-4147-A177-3AD203B41FA5}">
                      <a16:colId xmlns:a16="http://schemas.microsoft.com/office/drawing/2014/main" val="1994367183"/>
                    </a:ext>
                  </a:extLst>
                </a:gridCol>
                <a:gridCol w="3971498">
                  <a:extLst>
                    <a:ext uri="{9D8B030D-6E8A-4147-A177-3AD203B41FA5}">
                      <a16:colId xmlns:a16="http://schemas.microsoft.com/office/drawing/2014/main" val="912910167"/>
                    </a:ext>
                  </a:extLst>
                </a:gridCol>
              </a:tblGrid>
              <a:tr h="603648">
                <a:tc>
                  <a:txBody>
                    <a:bodyPr/>
                    <a:lstStyle/>
                    <a:p>
                      <a:pPr marR="18415" algn="l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342900" algn="l"/>
                          <a:tab pos="5257800" algn="l"/>
                          <a:tab pos="5486400" algn="r"/>
                        </a:tabLs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Installation Name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36" marR="445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l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342900" algn="l"/>
                          <a:tab pos="5257800" algn="l"/>
                          <a:tab pos="5486400" algn="r"/>
                        </a:tabLst>
                      </a:pPr>
                      <a:r>
                        <a:rPr lang="en-MY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Factory A</a:t>
                      </a:r>
                    </a:p>
                  </a:txBody>
                  <a:tcPr marL="44536" marR="445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434779"/>
                  </a:ext>
                </a:extLst>
              </a:tr>
              <a:tr h="603648">
                <a:tc>
                  <a:txBody>
                    <a:bodyPr/>
                    <a:lstStyle/>
                    <a:p>
                      <a:pPr marR="18415" algn="l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342900" algn="l"/>
                          <a:tab pos="5257800" algn="l"/>
                          <a:tab pos="5486400" algn="r"/>
                        </a:tabLst>
                      </a:pPr>
                      <a:r>
                        <a:rPr lang="en-MY" sz="1400" dirty="0">
                          <a:solidFill>
                            <a:schemeClr val="tx1"/>
                          </a:solidFill>
                          <a:effectLst/>
                        </a:rPr>
                        <a:t>Building Location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36" marR="445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l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342900" algn="l"/>
                          <a:tab pos="5257800" algn="l"/>
                          <a:tab pos="5486400" algn="r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Northern Region</a:t>
                      </a:r>
                      <a:endParaRPr lang="en-MY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4536" marR="445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1208"/>
                  </a:ext>
                </a:extLst>
              </a:tr>
              <a:tr h="603648">
                <a:tc>
                  <a:txBody>
                    <a:bodyPr/>
                    <a:lstStyle/>
                    <a:p>
                      <a:pPr marR="18415" algn="l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342900" algn="l"/>
                          <a:tab pos="5257800" algn="l"/>
                          <a:tab pos="5486400" algn="r"/>
                        </a:tabLst>
                      </a:pPr>
                      <a:r>
                        <a:rPr lang="en-MY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Nature of Business</a:t>
                      </a:r>
                    </a:p>
                  </a:txBody>
                  <a:tcPr marL="44536" marR="445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l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342900" algn="l"/>
                          <a:tab pos="5257800" algn="l"/>
                          <a:tab pos="5486400" algn="r"/>
                        </a:tabLst>
                      </a:pPr>
                      <a:r>
                        <a:rPr lang="en-MY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Plastic Manufacturer</a:t>
                      </a:r>
                    </a:p>
                  </a:txBody>
                  <a:tcPr marL="44536" marR="445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894450"/>
                  </a:ext>
                </a:extLst>
              </a:tr>
              <a:tr h="603648">
                <a:tc>
                  <a:txBody>
                    <a:bodyPr/>
                    <a:lstStyle/>
                    <a:p>
                      <a:pPr marR="18415" algn="l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342900" algn="l"/>
                          <a:tab pos="5257800" algn="l"/>
                          <a:tab pos="5486400" algn="r"/>
                        </a:tabLs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Electricity Tariff Category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36" marR="445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5257800" algn="l"/>
                          <a:tab pos="5486400" algn="r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E2</a:t>
                      </a:r>
                      <a:endParaRPr lang="en-MY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36" marR="445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748925"/>
                  </a:ext>
                </a:extLst>
              </a:tr>
              <a:tr h="603648">
                <a:tc>
                  <a:txBody>
                    <a:bodyPr/>
                    <a:lstStyle/>
                    <a:p>
                      <a:pPr marR="18415" algn="l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342900" algn="l"/>
                          <a:tab pos="5257800" algn="l"/>
                          <a:tab pos="5486400" algn="r"/>
                        </a:tabLs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Annual Electricity Consumption (kWh) 2021</a:t>
                      </a:r>
                      <a:endParaRPr lang="en-MY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36" marR="445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l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342900" algn="l"/>
                          <a:tab pos="5257800" algn="l"/>
                          <a:tab pos="5486400" algn="r"/>
                        </a:tabLs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5,451,816.00 kWh</a:t>
                      </a:r>
                      <a:endParaRPr lang="en-MY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36" marR="445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294235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0ED34B87-5254-45CA-9A27-F48E0EA4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-129"/>
            <a:ext cx="9160934" cy="1399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5F2D1D-E891-4E7B-AF34-C41BE4FF4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5020606"/>
            <a:ext cx="9160934" cy="139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65070-A604-4AB8-9270-FEB2546DF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" y="4977364"/>
            <a:ext cx="9160934" cy="5089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53006E7-AC33-4EB8-ADBF-AA3333030103}"/>
              </a:ext>
            </a:extLst>
          </p:cNvPr>
          <p:cNvGrpSpPr/>
          <p:nvPr/>
        </p:nvGrpSpPr>
        <p:grpSpPr>
          <a:xfrm>
            <a:off x="8345032" y="305557"/>
            <a:ext cx="608852" cy="608852"/>
            <a:chOff x="1791826" y="1766280"/>
            <a:chExt cx="608852" cy="60885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AB03C4E-8741-4A64-B311-AF6E6789DCE6}"/>
                </a:ext>
              </a:extLst>
            </p:cNvPr>
            <p:cNvSpPr/>
            <p:nvPr/>
          </p:nvSpPr>
          <p:spPr>
            <a:xfrm>
              <a:off x="1862668" y="1837122"/>
              <a:ext cx="470328" cy="4703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211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87606C-83DE-4868-93BC-855D9C35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1826" y="1766280"/>
              <a:ext cx="608852" cy="60885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18BD2E-D0AD-40F1-836E-46F3D0646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" y="140367"/>
            <a:ext cx="9160934" cy="50894"/>
          </a:xfrm>
          <a:prstGeom prst="rect">
            <a:avLst/>
          </a:prstGeom>
        </p:spPr>
      </p:pic>
      <p:pic>
        <p:nvPicPr>
          <p:cNvPr id="5" name="Graphic 4" descr="City with solid fill">
            <a:extLst>
              <a:ext uri="{FF2B5EF4-FFF2-40B4-BE49-F238E27FC236}">
                <a16:creationId xmlns:a16="http://schemas.microsoft.com/office/drawing/2014/main" id="{4F36C3DE-40AD-4FAD-81FB-48F743088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5646" y="398246"/>
            <a:ext cx="497987" cy="497987"/>
          </a:xfrm>
          <a:prstGeom prst="rect">
            <a:avLst/>
          </a:prstGeom>
        </p:spPr>
      </p:pic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AF9331BA-333A-F58C-DFFE-97128DF40836}"/>
              </a:ext>
            </a:extLst>
          </p:cNvPr>
          <p:cNvSpPr/>
          <p:nvPr/>
        </p:nvSpPr>
        <p:spPr>
          <a:xfrm rot="5400000">
            <a:off x="2103850" y="-1858674"/>
            <a:ext cx="608852" cy="4816547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1689BF-CECD-F5BD-CD50-65553824DB17}"/>
              </a:ext>
            </a:extLst>
          </p:cNvPr>
          <p:cNvSpPr txBox="1">
            <a:spLocks/>
          </p:cNvSpPr>
          <p:nvPr/>
        </p:nvSpPr>
        <p:spPr>
          <a:xfrm>
            <a:off x="-3501" y="237593"/>
            <a:ext cx="5362310" cy="606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CASE STUDY (Industrial Sector)</a:t>
            </a:r>
          </a:p>
        </p:txBody>
      </p:sp>
    </p:spTree>
    <p:extLst>
      <p:ext uri="{BB962C8B-B14F-4D97-AF65-F5344CB8AC3E}">
        <p14:creationId xmlns:p14="http://schemas.microsoft.com/office/powerpoint/2010/main" val="168651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49B94-54C7-4A1B-BAEB-74EEBC001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046" y="275547"/>
            <a:ext cx="3474851" cy="809523"/>
          </a:xfrm>
        </p:spPr>
        <p:txBody>
          <a:bodyPr/>
          <a:lstStyle/>
          <a:p>
            <a:pPr algn="ctr"/>
            <a:r>
              <a:rPr lang="en-MY" sz="3200" b="1" dirty="0"/>
              <a:t>Load Apportioning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D34B87-5254-45CA-9A27-F48E0EA4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-129"/>
            <a:ext cx="9160934" cy="1399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5F2D1D-E891-4E7B-AF34-C41BE4FF4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5020606"/>
            <a:ext cx="9160934" cy="139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65070-A604-4AB8-9270-FEB2546DF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" y="4977364"/>
            <a:ext cx="9160934" cy="5089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53006E7-AC33-4EB8-ADBF-AA3333030103}"/>
              </a:ext>
            </a:extLst>
          </p:cNvPr>
          <p:cNvGrpSpPr/>
          <p:nvPr/>
        </p:nvGrpSpPr>
        <p:grpSpPr>
          <a:xfrm>
            <a:off x="8345032" y="305557"/>
            <a:ext cx="608852" cy="608852"/>
            <a:chOff x="1791826" y="1766280"/>
            <a:chExt cx="608852" cy="60885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AB03C4E-8741-4A64-B311-AF6E6789DCE6}"/>
                </a:ext>
              </a:extLst>
            </p:cNvPr>
            <p:cNvSpPr/>
            <p:nvPr/>
          </p:nvSpPr>
          <p:spPr>
            <a:xfrm>
              <a:off x="1862668" y="1837122"/>
              <a:ext cx="470328" cy="4703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211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87606C-83DE-4868-93BC-855D9C35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1826" y="1766280"/>
              <a:ext cx="608852" cy="60885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18BD2E-D0AD-40F1-836E-46F3D0646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" y="140367"/>
            <a:ext cx="9160934" cy="50894"/>
          </a:xfrm>
          <a:prstGeom prst="rect">
            <a:avLst/>
          </a:prstGeom>
        </p:spPr>
      </p:pic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AF9331BA-333A-F58C-DFFE-97128DF40836}"/>
              </a:ext>
            </a:extLst>
          </p:cNvPr>
          <p:cNvSpPr/>
          <p:nvPr/>
        </p:nvSpPr>
        <p:spPr>
          <a:xfrm rot="5400000">
            <a:off x="785414" y="-540237"/>
            <a:ext cx="608852" cy="2179674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1689BF-CECD-F5BD-CD50-65553824DB17}"/>
              </a:ext>
            </a:extLst>
          </p:cNvPr>
          <p:cNvSpPr txBox="1">
            <a:spLocks/>
          </p:cNvSpPr>
          <p:nvPr/>
        </p:nvSpPr>
        <p:spPr>
          <a:xfrm>
            <a:off x="-3501" y="237593"/>
            <a:ext cx="5362310" cy="606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CASE STUDY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9080B6D1-1EF5-2D20-6EB8-760ECF948F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02431"/>
              </p:ext>
            </p:extLst>
          </p:nvPr>
        </p:nvGraphicFramePr>
        <p:xfrm>
          <a:off x="1524000" y="1031105"/>
          <a:ext cx="6096000" cy="3709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394494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01136D-44F8-4280-96A9-C5E674B7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-129"/>
            <a:ext cx="9160934" cy="1399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47F69-DA1D-437E-B544-4BFC7CED5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5020606"/>
            <a:ext cx="9160934" cy="139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59FEE6-0FE8-4F99-B308-45EF7511D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" y="4977364"/>
            <a:ext cx="9160934" cy="50894"/>
          </a:xfrm>
          <a:prstGeom prst="rect">
            <a:avLst/>
          </a:prstGeom>
        </p:spPr>
      </p:pic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70A0C27E-43DF-4B98-8A14-4118E532F7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630418"/>
              </p:ext>
            </p:extLst>
          </p:nvPr>
        </p:nvGraphicFramePr>
        <p:xfrm>
          <a:off x="116958" y="739740"/>
          <a:ext cx="8910088" cy="4279477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636335">
                  <a:extLst>
                    <a:ext uri="{9D8B030D-6E8A-4147-A177-3AD203B41FA5}">
                      <a16:colId xmlns:a16="http://schemas.microsoft.com/office/drawing/2014/main" val="2142858126"/>
                    </a:ext>
                  </a:extLst>
                </a:gridCol>
                <a:gridCol w="1265274">
                  <a:extLst>
                    <a:ext uri="{9D8B030D-6E8A-4147-A177-3AD203B41FA5}">
                      <a16:colId xmlns:a16="http://schemas.microsoft.com/office/drawing/2014/main" val="3661629527"/>
                    </a:ext>
                  </a:extLst>
                </a:gridCol>
                <a:gridCol w="1222745">
                  <a:extLst>
                    <a:ext uri="{9D8B030D-6E8A-4147-A177-3AD203B41FA5}">
                      <a16:colId xmlns:a16="http://schemas.microsoft.com/office/drawing/2014/main" val="2939118178"/>
                    </a:ext>
                  </a:extLst>
                </a:gridCol>
                <a:gridCol w="928578">
                  <a:extLst>
                    <a:ext uri="{9D8B030D-6E8A-4147-A177-3AD203B41FA5}">
                      <a16:colId xmlns:a16="http://schemas.microsoft.com/office/drawing/2014/main" val="2990328132"/>
                    </a:ext>
                  </a:extLst>
                </a:gridCol>
                <a:gridCol w="928578">
                  <a:extLst>
                    <a:ext uri="{9D8B030D-6E8A-4147-A177-3AD203B41FA5}">
                      <a16:colId xmlns:a16="http://schemas.microsoft.com/office/drawing/2014/main" val="2759517291"/>
                    </a:ext>
                  </a:extLst>
                </a:gridCol>
                <a:gridCol w="928578">
                  <a:extLst>
                    <a:ext uri="{9D8B030D-6E8A-4147-A177-3AD203B41FA5}">
                      <a16:colId xmlns:a16="http://schemas.microsoft.com/office/drawing/2014/main" val="2822498409"/>
                    </a:ext>
                  </a:extLst>
                </a:gridCol>
              </a:tblGrid>
              <a:tr h="454354">
                <a:tc>
                  <a:txBody>
                    <a:bodyPr/>
                    <a:lstStyle/>
                    <a:p>
                      <a:r>
                        <a:rPr lang="en-US" sz="1200" dirty="0"/>
                        <a:t>Energy Saving Measurement (ESM)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Energy Savings (kWh)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Cost Savings (RM)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System Savings</a:t>
                      </a:r>
                    </a:p>
                    <a:p>
                      <a:pPr algn="ctr"/>
                      <a:r>
                        <a:rPr lang="en-US" sz="1200" dirty="0"/>
                        <a:t>(%)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Overall Savings</a:t>
                      </a:r>
                    </a:p>
                    <a:p>
                      <a:pPr algn="ctr"/>
                      <a:r>
                        <a:rPr lang="en-US" sz="1200" dirty="0"/>
                        <a:t>(%)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CO2 Savings</a:t>
                      </a:r>
                    </a:p>
                    <a:p>
                      <a:pPr algn="ctr"/>
                      <a:r>
                        <a:rPr lang="en-US" sz="1200" dirty="0"/>
                        <a:t>(ton/year)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863992"/>
                  </a:ext>
                </a:extLst>
              </a:tr>
              <a:tr h="333509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No Cost Measures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970172"/>
                  </a:ext>
                </a:extLst>
              </a:tr>
              <a:tr h="417264">
                <a:tc>
                  <a:txBody>
                    <a:bodyPr/>
                    <a:lstStyle/>
                    <a:p>
                      <a:pPr marL="0" indent="0" algn="just"/>
                      <a:r>
                        <a:rPr lang="en-US" sz="1100" dirty="0"/>
                        <a:t>ESM 1 – Adjust the VFD frequency setting to 45Hz for dust collector P5 &amp; P6 blower fan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66,689.56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23,674.79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12.48 %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1.22 %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42.61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3464918"/>
                  </a:ext>
                </a:extLst>
              </a:tr>
              <a:tr h="333509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Low &amp; Medium Cost Measures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867704"/>
                  </a:ext>
                </a:extLst>
              </a:tr>
              <a:tr h="333509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ESM 2 – Awareness Training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16,500.00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5,857.50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0.30 %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10.54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28513436"/>
                  </a:ext>
                </a:extLst>
              </a:tr>
              <a:tr h="333509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ESM 3 – Leak test and repair leak for compressed air system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12,498.90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4,437.11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5.09 %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0.23 %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428284"/>
                  </a:ext>
                </a:extLst>
              </a:tr>
              <a:tr h="333509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ESM 4 – Install new VFD to reduce speed for dust collector P3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40,789,84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14,480.39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7.63 %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0.75 %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119712"/>
                  </a:ext>
                </a:extLst>
              </a:tr>
              <a:tr h="333509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ESM 5 – Replace existing AHU motor with higher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16,027.92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5,689.91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1.63 %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0.29 %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1292030"/>
                  </a:ext>
                </a:extLst>
              </a:tr>
              <a:tr h="333509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High Cost Measures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398981"/>
                  </a:ext>
                </a:extLst>
              </a:tr>
              <a:tr h="333509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ESM 6 – Separate the chilled water system loop for production and air-conditioning system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231,876.00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82,315.98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23.63 %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4.25 %</a:t>
                      </a:r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148.17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495046"/>
                  </a:ext>
                </a:extLst>
              </a:tr>
              <a:tr h="565625">
                <a:tc>
                  <a:txBody>
                    <a:bodyPr/>
                    <a:lstStyle/>
                    <a:p>
                      <a:r>
                        <a:rPr lang="en-US" sz="1300" b="1" dirty="0"/>
                        <a:t>TOTAL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384,382.21 kWh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RM 136,455.69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-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7.05 %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245.62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42323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49C8AC0-8856-4776-92D6-FFC8C8E0D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" y="140367"/>
            <a:ext cx="9160934" cy="508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C9852D-335A-477B-867E-8678B33C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435" y="136777"/>
            <a:ext cx="7371156" cy="492192"/>
          </a:xfrm>
        </p:spPr>
        <p:txBody>
          <a:bodyPr/>
          <a:lstStyle/>
          <a:p>
            <a:r>
              <a:rPr lang="en-MY" sz="3000" b="1" dirty="0"/>
              <a:t>Proposed ESM from Energy Audit Findings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302A784D-9110-4785-E82B-0F24E4C6EAFB}"/>
              </a:ext>
            </a:extLst>
          </p:cNvPr>
          <p:cNvSpPr/>
          <p:nvPr/>
        </p:nvSpPr>
        <p:spPr>
          <a:xfrm rot="5400000">
            <a:off x="854352" y="-672974"/>
            <a:ext cx="465463" cy="2174163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875709-652B-17CD-7508-B558CA951034}"/>
              </a:ext>
            </a:extLst>
          </p:cNvPr>
          <p:cNvSpPr txBox="1">
            <a:spLocks/>
          </p:cNvSpPr>
          <p:nvPr/>
        </p:nvSpPr>
        <p:spPr>
          <a:xfrm>
            <a:off x="-3501" y="173795"/>
            <a:ext cx="2174164" cy="463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41916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01136D-44F8-4280-96A9-C5E674B7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-129"/>
            <a:ext cx="9160934" cy="1399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47F69-DA1D-437E-B544-4BFC7CED5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5020606"/>
            <a:ext cx="9160934" cy="139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59FEE6-0FE8-4F99-B308-45EF7511D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" y="4977364"/>
            <a:ext cx="9160934" cy="50894"/>
          </a:xfrm>
          <a:prstGeom prst="rect">
            <a:avLst/>
          </a:prstGeom>
        </p:spPr>
      </p:pic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70A0C27E-43DF-4B98-8A14-4118E532F7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88859"/>
              </p:ext>
            </p:extLst>
          </p:nvPr>
        </p:nvGraphicFramePr>
        <p:xfrm>
          <a:off x="329610" y="965140"/>
          <a:ext cx="8474149" cy="3128396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057731">
                  <a:extLst>
                    <a:ext uri="{9D8B030D-6E8A-4147-A177-3AD203B41FA5}">
                      <a16:colId xmlns:a16="http://schemas.microsoft.com/office/drawing/2014/main" val="2142858126"/>
                    </a:ext>
                  </a:extLst>
                </a:gridCol>
                <a:gridCol w="1029300">
                  <a:extLst>
                    <a:ext uri="{9D8B030D-6E8A-4147-A177-3AD203B41FA5}">
                      <a16:colId xmlns:a16="http://schemas.microsoft.com/office/drawing/2014/main" val="2475898425"/>
                    </a:ext>
                  </a:extLst>
                </a:gridCol>
                <a:gridCol w="1029300">
                  <a:extLst>
                    <a:ext uri="{9D8B030D-6E8A-4147-A177-3AD203B41FA5}">
                      <a16:colId xmlns:a16="http://schemas.microsoft.com/office/drawing/2014/main" val="1523424943"/>
                    </a:ext>
                  </a:extLst>
                </a:gridCol>
                <a:gridCol w="1029300">
                  <a:extLst>
                    <a:ext uri="{9D8B030D-6E8A-4147-A177-3AD203B41FA5}">
                      <a16:colId xmlns:a16="http://schemas.microsoft.com/office/drawing/2014/main" val="2444448078"/>
                    </a:ext>
                  </a:extLst>
                </a:gridCol>
                <a:gridCol w="1218489">
                  <a:extLst>
                    <a:ext uri="{9D8B030D-6E8A-4147-A177-3AD203B41FA5}">
                      <a16:colId xmlns:a16="http://schemas.microsoft.com/office/drawing/2014/main" val="3661629527"/>
                    </a:ext>
                  </a:extLst>
                </a:gridCol>
                <a:gridCol w="1110029">
                  <a:extLst>
                    <a:ext uri="{9D8B030D-6E8A-4147-A177-3AD203B41FA5}">
                      <a16:colId xmlns:a16="http://schemas.microsoft.com/office/drawing/2014/main" val="2939118178"/>
                    </a:ext>
                  </a:extLst>
                </a:gridCol>
              </a:tblGrid>
              <a:tr h="720767">
                <a:tc>
                  <a:txBody>
                    <a:bodyPr/>
                    <a:lstStyle/>
                    <a:p>
                      <a:r>
                        <a:rPr lang="en-US" sz="1200" dirty="0"/>
                        <a:t>Energy Saving Measurement (ESM)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Investment Cost</a:t>
                      </a:r>
                    </a:p>
                    <a:p>
                      <a:pPr algn="ctr"/>
                      <a:r>
                        <a:rPr lang="en-US" sz="1200" dirty="0"/>
                        <a:t>(RM)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Baseline Consumption</a:t>
                      </a:r>
                    </a:p>
                    <a:p>
                      <a:pPr algn="ctr"/>
                      <a:r>
                        <a:rPr lang="en-US" sz="1200" dirty="0"/>
                        <a:t>(kWh)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Current Consumption</a:t>
                      </a:r>
                    </a:p>
                    <a:p>
                      <a:pPr algn="ctr"/>
                      <a:r>
                        <a:rPr lang="en-US" sz="1200" dirty="0"/>
                        <a:t>(kWh)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Annual</a:t>
                      </a:r>
                    </a:p>
                    <a:p>
                      <a:pPr algn="ctr"/>
                      <a:r>
                        <a:rPr lang="en-US" sz="1200" dirty="0"/>
                        <a:t>Cost Savings</a:t>
                      </a:r>
                    </a:p>
                    <a:p>
                      <a:pPr algn="ctr"/>
                      <a:r>
                        <a:rPr lang="en-US" sz="1200" dirty="0"/>
                        <a:t>(RM)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Annual</a:t>
                      </a:r>
                    </a:p>
                    <a:p>
                      <a:pPr algn="ctr"/>
                      <a:r>
                        <a:rPr lang="en-US" sz="1200" dirty="0"/>
                        <a:t>System Savings</a:t>
                      </a:r>
                    </a:p>
                    <a:p>
                      <a:pPr algn="ctr"/>
                      <a:r>
                        <a:rPr lang="en-US" sz="1200" dirty="0"/>
                        <a:t>(%)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863992"/>
                  </a:ext>
                </a:extLst>
              </a:tr>
              <a:tr h="331711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No Cost Measures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970172"/>
                  </a:ext>
                </a:extLst>
              </a:tr>
              <a:tr h="436019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ESM 1.1 – </a:t>
                      </a:r>
                      <a:r>
                        <a:rPr lang="en-US" sz="1000" dirty="0"/>
                        <a:t>Adjust the VFD frequency setting to 45Hz for dust collector P5 blower fan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18.45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14.04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 18,092.34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23.9 %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64918"/>
                  </a:ext>
                </a:extLst>
              </a:tr>
              <a:tr h="436019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ESM 1.2 - </a:t>
                      </a:r>
                      <a:r>
                        <a:rPr lang="en-US" sz="1000" dirty="0"/>
                        <a:t>Adjust the VFD frequency setting to 45Hz for dust collector P6 blower fan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25.54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15.37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 41,723.15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MY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9.8 %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362517"/>
                  </a:ext>
                </a:extLst>
              </a:tr>
              <a:tr h="331711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Medium Cost Measures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MY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MY" sz="1400" b="1" i="0" u="none" strike="noStrike" dirty="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867704"/>
                  </a:ext>
                </a:extLst>
              </a:tr>
              <a:tr h="471829"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ESM 4 - </a:t>
                      </a:r>
                      <a:r>
                        <a:rPr lang="en-M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 new VFD to reduce speed for dust collector P3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5,000.00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16.60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14.71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RM 7,753.86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en-MY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</a:rPr>
                        <a:t>1.4 %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428284"/>
                  </a:ext>
                </a:extLst>
              </a:tr>
              <a:tr h="400340">
                <a:tc>
                  <a:txBody>
                    <a:bodyPr/>
                    <a:lstStyle/>
                    <a:p>
                      <a:r>
                        <a:rPr lang="en-US" sz="1300" b="1" dirty="0"/>
                        <a:t>TOTAL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RM 5,000.00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-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-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RM 67,569.35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-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42323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49C8AC0-8856-4776-92D6-FFC8C8E0D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" y="140367"/>
            <a:ext cx="9160934" cy="508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C9852D-335A-477B-867E-8678B33C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813" y="262822"/>
            <a:ext cx="3326369" cy="492192"/>
          </a:xfrm>
        </p:spPr>
        <p:txBody>
          <a:bodyPr/>
          <a:lstStyle/>
          <a:p>
            <a:r>
              <a:rPr lang="en-MY" sz="3000" b="1" dirty="0"/>
              <a:t>Implemented ESM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302A784D-9110-4785-E82B-0F24E4C6EAFB}"/>
              </a:ext>
            </a:extLst>
          </p:cNvPr>
          <p:cNvSpPr/>
          <p:nvPr/>
        </p:nvSpPr>
        <p:spPr>
          <a:xfrm rot="5400000">
            <a:off x="854352" y="-672974"/>
            <a:ext cx="465463" cy="2174163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875709-652B-17CD-7508-B558CA951034}"/>
              </a:ext>
            </a:extLst>
          </p:cNvPr>
          <p:cNvSpPr txBox="1">
            <a:spLocks/>
          </p:cNvSpPr>
          <p:nvPr/>
        </p:nvSpPr>
        <p:spPr>
          <a:xfrm>
            <a:off x="-3501" y="173795"/>
            <a:ext cx="2174164" cy="463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3368348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49B94-54C7-4A1B-BAEB-74EEBC001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047" y="890740"/>
            <a:ext cx="3474851" cy="809523"/>
          </a:xfrm>
        </p:spPr>
        <p:txBody>
          <a:bodyPr/>
          <a:lstStyle/>
          <a:p>
            <a:pPr algn="ctr"/>
            <a:r>
              <a:rPr lang="en-MY" sz="3200" b="1" dirty="0"/>
              <a:t>Building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F850091C-B519-4E02-A37E-0D75534DE9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4405020"/>
                  </p:ext>
                </p:extLst>
              </p:nvPr>
            </p:nvGraphicFramePr>
            <p:xfrm>
              <a:off x="1780283" y="1553760"/>
              <a:ext cx="5978470" cy="3191496"/>
            </p:xfrm>
            <a:graphic>
              <a:graphicData uri="http://schemas.openxmlformats.org/drawingml/2006/table">
                <a:tbl>
                  <a:tblPr firstRow="1" firstCol="1" bandRow="1">
                    <a:tableStyleId>{46F890A9-2807-4EBB-B81D-B2AA78EC7F39}</a:tableStyleId>
                  </a:tblPr>
                  <a:tblGrid>
                    <a:gridCol w="2006972">
                      <a:extLst>
                        <a:ext uri="{9D8B030D-6E8A-4147-A177-3AD203B41FA5}">
                          <a16:colId xmlns:a16="http://schemas.microsoft.com/office/drawing/2014/main" val="1994367183"/>
                        </a:ext>
                      </a:extLst>
                    </a:gridCol>
                    <a:gridCol w="3971498">
                      <a:extLst>
                        <a:ext uri="{9D8B030D-6E8A-4147-A177-3AD203B41FA5}">
                          <a16:colId xmlns:a16="http://schemas.microsoft.com/office/drawing/2014/main" val="912910167"/>
                        </a:ext>
                      </a:extLst>
                    </a:gridCol>
                  </a:tblGrid>
                  <a:tr h="531916"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Building Name</a:t>
                          </a:r>
                          <a:endParaRPr lang="en-MY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Hotel A</a:t>
                          </a: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3434779"/>
                      </a:ext>
                    </a:extLst>
                  </a:tr>
                  <a:tr h="531916"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>
                              <a:solidFill>
                                <a:schemeClr val="tx1"/>
                              </a:solidFill>
                              <a:effectLst/>
                            </a:rPr>
                            <a:t>Building Location</a:t>
                          </a:r>
                          <a:endParaRPr lang="en-MY" sz="14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Sarawak</a:t>
                          </a: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21208"/>
                      </a:ext>
                    </a:extLst>
                  </a:tr>
                  <a:tr h="531916"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Nature of Business</a:t>
                          </a: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0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Hotel</a:t>
                          </a: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0894450"/>
                      </a:ext>
                    </a:extLst>
                  </a:tr>
                  <a:tr h="531916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0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Net floor area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MY" sz="1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MY" sz="1400" b="1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n-MY" sz="1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n-MY" sz="1400" b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27,064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MY" sz="1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MY" sz="1400" b="0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MY" sz="1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MY" sz="1400" b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3106597"/>
                      </a:ext>
                    </a:extLst>
                  </a:tr>
                  <a:tr h="531916"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0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Annual Electricity Consumption (kWh) 2017</a:t>
                          </a:r>
                          <a:endParaRPr lang="en-MY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5,976,718.00 kWh</a:t>
                          </a:r>
                          <a:endParaRPr lang="en-MY" sz="1400" b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8294235"/>
                      </a:ext>
                    </a:extLst>
                  </a:tr>
                  <a:tr h="531916">
                    <a:tc>
                      <a:txBody>
                        <a:bodyPr/>
                        <a:lstStyle/>
                        <a:p>
                          <a:pPr marL="0" marR="18415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  <a:defRPr/>
                          </a:pPr>
                          <a:r>
                            <a:rPr lang="en-MY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BEI Baseline (2017)</a:t>
                          </a: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220.84</a:t>
                          </a: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81685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F850091C-B519-4E02-A37E-0D75534DE9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4405020"/>
                  </p:ext>
                </p:extLst>
              </p:nvPr>
            </p:nvGraphicFramePr>
            <p:xfrm>
              <a:off x="1780283" y="1553760"/>
              <a:ext cx="5978470" cy="3191496"/>
            </p:xfrm>
            <a:graphic>
              <a:graphicData uri="http://schemas.openxmlformats.org/drawingml/2006/table">
                <a:tbl>
                  <a:tblPr firstRow="1" firstCol="1" bandRow="1">
                    <a:tableStyleId>{46F890A9-2807-4EBB-B81D-B2AA78EC7F39}</a:tableStyleId>
                  </a:tblPr>
                  <a:tblGrid>
                    <a:gridCol w="2006972">
                      <a:extLst>
                        <a:ext uri="{9D8B030D-6E8A-4147-A177-3AD203B41FA5}">
                          <a16:colId xmlns:a16="http://schemas.microsoft.com/office/drawing/2014/main" val="1994367183"/>
                        </a:ext>
                      </a:extLst>
                    </a:gridCol>
                    <a:gridCol w="3971498">
                      <a:extLst>
                        <a:ext uri="{9D8B030D-6E8A-4147-A177-3AD203B41FA5}">
                          <a16:colId xmlns:a16="http://schemas.microsoft.com/office/drawing/2014/main" val="912910167"/>
                        </a:ext>
                      </a:extLst>
                    </a:gridCol>
                  </a:tblGrid>
                  <a:tr h="531916"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Building Name</a:t>
                          </a:r>
                          <a:endParaRPr lang="en-MY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Hotel A</a:t>
                          </a: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3434779"/>
                      </a:ext>
                    </a:extLst>
                  </a:tr>
                  <a:tr h="531916"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>
                              <a:solidFill>
                                <a:schemeClr val="tx1"/>
                              </a:solidFill>
                              <a:effectLst/>
                            </a:rPr>
                            <a:t>Building Location</a:t>
                          </a:r>
                          <a:endParaRPr lang="en-MY" sz="14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Sarawak</a:t>
                          </a: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21208"/>
                      </a:ext>
                    </a:extLst>
                  </a:tr>
                  <a:tr h="531916"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Nature of Business</a:t>
                          </a: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0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Hotel</a:t>
                          </a: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0894450"/>
                      </a:ext>
                    </a:extLst>
                  </a:tr>
                  <a:tr h="5319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04" t="-303448" r="-19878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613" t="-303448" r="-30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3106597"/>
                      </a:ext>
                    </a:extLst>
                  </a:tr>
                  <a:tr h="531916"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0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Annual Electricity Consumption (kWh) 2017</a:t>
                          </a:r>
                          <a:endParaRPr lang="en-MY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5,976,718.00 kWh</a:t>
                          </a:r>
                          <a:endParaRPr lang="en-MY" sz="1400" b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8294235"/>
                      </a:ext>
                    </a:extLst>
                  </a:tr>
                  <a:tr h="531916">
                    <a:tc>
                      <a:txBody>
                        <a:bodyPr/>
                        <a:lstStyle/>
                        <a:p>
                          <a:pPr marL="0" marR="18415" lvl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  <a:defRPr/>
                          </a:pPr>
                          <a:r>
                            <a:rPr lang="en-MY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BEI Baseline (2017)</a:t>
                          </a: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18415" algn="l">
                            <a:lnSpc>
                              <a:spcPct val="150000"/>
                            </a:lnSpc>
                            <a:spcAft>
                              <a:spcPts val="600"/>
                            </a:spcAft>
                            <a:tabLst>
                              <a:tab pos="342900" algn="l"/>
                              <a:tab pos="5257800" algn="l"/>
                              <a:tab pos="5486400" algn="r"/>
                            </a:tabLst>
                          </a:pPr>
                          <a:r>
                            <a:rPr lang="en-MY" sz="1400" b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220.84</a:t>
                          </a:r>
                        </a:p>
                      </a:txBody>
                      <a:tcPr marL="44536" marR="44536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816859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ED34B87-5254-45CA-9A27-F48E0EA4D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-129"/>
            <a:ext cx="9160934" cy="1399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5F2D1D-E891-4E7B-AF34-C41BE4FF4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" y="5020606"/>
            <a:ext cx="9160934" cy="139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65070-A604-4AB8-9270-FEB2546DF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" y="4977364"/>
            <a:ext cx="9160934" cy="5089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53006E7-AC33-4EB8-ADBF-AA3333030103}"/>
              </a:ext>
            </a:extLst>
          </p:cNvPr>
          <p:cNvGrpSpPr/>
          <p:nvPr/>
        </p:nvGrpSpPr>
        <p:grpSpPr>
          <a:xfrm>
            <a:off x="8345032" y="305557"/>
            <a:ext cx="608852" cy="608852"/>
            <a:chOff x="1791826" y="1766280"/>
            <a:chExt cx="608852" cy="60885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AB03C4E-8741-4A64-B311-AF6E6789DCE6}"/>
                </a:ext>
              </a:extLst>
            </p:cNvPr>
            <p:cNvSpPr/>
            <p:nvPr/>
          </p:nvSpPr>
          <p:spPr>
            <a:xfrm>
              <a:off x="1862668" y="1837122"/>
              <a:ext cx="470328" cy="4703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211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87606C-83DE-4868-93BC-855D9C35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1826" y="1766280"/>
              <a:ext cx="608852" cy="60885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18BD2E-D0AD-40F1-836E-46F3D0646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" y="140367"/>
            <a:ext cx="9160934" cy="50894"/>
          </a:xfrm>
          <a:prstGeom prst="rect">
            <a:avLst/>
          </a:prstGeom>
        </p:spPr>
      </p:pic>
      <p:pic>
        <p:nvPicPr>
          <p:cNvPr id="5" name="Graphic 4" descr="City with solid fill">
            <a:extLst>
              <a:ext uri="{FF2B5EF4-FFF2-40B4-BE49-F238E27FC236}">
                <a16:creationId xmlns:a16="http://schemas.microsoft.com/office/drawing/2014/main" id="{4F36C3DE-40AD-4FAD-81FB-48F7430882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75646" y="398246"/>
            <a:ext cx="497987" cy="497987"/>
          </a:xfrm>
          <a:prstGeom prst="rect">
            <a:avLst/>
          </a:prstGeom>
        </p:spPr>
      </p:pic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AF9331BA-333A-F58C-DFFE-97128DF40836}"/>
              </a:ext>
            </a:extLst>
          </p:cNvPr>
          <p:cNvSpPr/>
          <p:nvPr/>
        </p:nvSpPr>
        <p:spPr>
          <a:xfrm rot="5400000">
            <a:off x="2316501" y="-2071326"/>
            <a:ext cx="608852" cy="5241851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1689BF-CECD-F5BD-CD50-65553824DB17}"/>
              </a:ext>
            </a:extLst>
          </p:cNvPr>
          <p:cNvSpPr txBox="1">
            <a:spLocks/>
          </p:cNvSpPr>
          <p:nvPr/>
        </p:nvSpPr>
        <p:spPr>
          <a:xfrm>
            <a:off x="-3501" y="237593"/>
            <a:ext cx="5245352" cy="606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CASE STUDY (Commercial Sector)</a:t>
            </a:r>
          </a:p>
        </p:txBody>
      </p:sp>
    </p:spTree>
    <p:extLst>
      <p:ext uri="{BB962C8B-B14F-4D97-AF65-F5344CB8AC3E}">
        <p14:creationId xmlns:p14="http://schemas.microsoft.com/office/powerpoint/2010/main" val="157910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ED34B87-5254-45CA-9A27-F48E0EA4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-129"/>
            <a:ext cx="9160934" cy="1399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5F2D1D-E891-4E7B-AF34-C41BE4FF4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5020606"/>
            <a:ext cx="9160934" cy="139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65070-A604-4AB8-9270-FEB2546DF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" y="4977364"/>
            <a:ext cx="9160934" cy="5089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53006E7-AC33-4EB8-ADBF-AA3333030103}"/>
              </a:ext>
            </a:extLst>
          </p:cNvPr>
          <p:cNvGrpSpPr/>
          <p:nvPr/>
        </p:nvGrpSpPr>
        <p:grpSpPr>
          <a:xfrm>
            <a:off x="8345032" y="305557"/>
            <a:ext cx="608852" cy="608852"/>
            <a:chOff x="1791826" y="1766280"/>
            <a:chExt cx="608852" cy="60885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AB03C4E-8741-4A64-B311-AF6E6789DCE6}"/>
                </a:ext>
              </a:extLst>
            </p:cNvPr>
            <p:cNvSpPr/>
            <p:nvPr/>
          </p:nvSpPr>
          <p:spPr>
            <a:xfrm>
              <a:off x="1862668" y="1837122"/>
              <a:ext cx="470328" cy="4703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211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87606C-83DE-4868-93BC-855D9C35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1826" y="1766280"/>
              <a:ext cx="608852" cy="608852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38917FF1-02B3-3526-69BA-75083265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04B91D-DA95-6595-1BB9-1B5B01E84544}"/>
              </a:ext>
            </a:extLst>
          </p:cNvPr>
          <p:cNvSpPr txBox="1">
            <a:spLocks/>
          </p:cNvSpPr>
          <p:nvPr/>
        </p:nvSpPr>
        <p:spPr>
          <a:xfrm>
            <a:off x="2787818" y="229043"/>
            <a:ext cx="3474851" cy="809523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3200" b="1" dirty="0"/>
              <a:t>Building Load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960B622-00F7-E254-212E-1E1236F72A48}"/>
              </a:ext>
            </a:extLst>
          </p:cNvPr>
          <p:cNvGraphicFramePr>
            <a:graphicFrameLocks/>
          </p:cNvGraphicFramePr>
          <p:nvPr/>
        </p:nvGraphicFramePr>
        <p:xfrm>
          <a:off x="1287379" y="902377"/>
          <a:ext cx="6653463" cy="401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0A9197D2-07D9-232E-BE04-BCB9FB5E8290}"/>
              </a:ext>
            </a:extLst>
          </p:cNvPr>
          <p:cNvSpPr/>
          <p:nvPr/>
        </p:nvSpPr>
        <p:spPr>
          <a:xfrm rot="5400000">
            <a:off x="782658" y="-590647"/>
            <a:ext cx="608852" cy="2174163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18E44B-F548-57A9-CC5E-668FFFEAB60B}"/>
              </a:ext>
            </a:extLst>
          </p:cNvPr>
          <p:cNvSpPr txBox="1">
            <a:spLocks/>
          </p:cNvSpPr>
          <p:nvPr/>
        </p:nvSpPr>
        <p:spPr>
          <a:xfrm>
            <a:off x="-3501" y="184428"/>
            <a:ext cx="2174164" cy="606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08865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01136D-44F8-4280-96A9-C5E674B7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-129"/>
            <a:ext cx="9160934" cy="1399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47F69-DA1D-437E-B544-4BFC7CED5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5020606"/>
            <a:ext cx="9160934" cy="139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59FEE6-0FE8-4F99-B308-45EF7511D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" y="4977364"/>
            <a:ext cx="9160934" cy="50894"/>
          </a:xfrm>
          <a:prstGeom prst="rect">
            <a:avLst/>
          </a:prstGeom>
        </p:spPr>
      </p:pic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70A0C27E-43DF-4B98-8A14-4118E532F7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2676" y="739740"/>
          <a:ext cx="8564244" cy="4188647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694532">
                  <a:extLst>
                    <a:ext uri="{9D8B030D-6E8A-4147-A177-3AD203B41FA5}">
                      <a16:colId xmlns:a16="http://schemas.microsoft.com/office/drawing/2014/main" val="2142858126"/>
                    </a:ext>
                  </a:extLst>
                </a:gridCol>
                <a:gridCol w="1318438">
                  <a:extLst>
                    <a:ext uri="{9D8B030D-6E8A-4147-A177-3AD203B41FA5}">
                      <a16:colId xmlns:a16="http://schemas.microsoft.com/office/drawing/2014/main" val="3661629527"/>
                    </a:ext>
                  </a:extLst>
                </a:gridCol>
                <a:gridCol w="1244009">
                  <a:extLst>
                    <a:ext uri="{9D8B030D-6E8A-4147-A177-3AD203B41FA5}">
                      <a16:colId xmlns:a16="http://schemas.microsoft.com/office/drawing/2014/main" val="2939118178"/>
                    </a:ext>
                  </a:extLst>
                </a:gridCol>
                <a:gridCol w="1089837">
                  <a:extLst>
                    <a:ext uri="{9D8B030D-6E8A-4147-A177-3AD203B41FA5}">
                      <a16:colId xmlns:a16="http://schemas.microsoft.com/office/drawing/2014/main" val="2990328132"/>
                    </a:ext>
                  </a:extLst>
                </a:gridCol>
                <a:gridCol w="1217428">
                  <a:extLst>
                    <a:ext uri="{9D8B030D-6E8A-4147-A177-3AD203B41FA5}">
                      <a16:colId xmlns:a16="http://schemas.microsoft.com/office/drawing/2014/main" val="2822498409"/>
                    </a:ext>
                  </a:extLst>
                </a:gridCol>
              </a:tblGrid>
              <a:tr h="343378">
                <a:tc>
                  <a:txBody>
                    <a:bodyPr/>
                    <a:lstStyle/>
                    <a:p>
                      <a:r>
                        <a:rPr lang="en-US" sz="1000"/>
                        <a:t>Energy Saving Measurement (ESM)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Energy Savings (kWh)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Cost Savings (RM)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% Impact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CO2 Savings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44863992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solidFill>
                            <a:srgbClr val="0070C0"/>
                          </a:solidFill>
                        </a:rPr>
                        <a:t>No Cost Measures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59970172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ESM 1 – Motor operation efficiency check for AHU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9,775.00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2,187.55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0.16 %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6.83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3464918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ESM 2 – Increase chilled water set point at Chiller 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33,945.00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7,597.00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0.57 %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23.56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30113451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solidFill>
                            <a:srgbClr val="0070C0"/>
                          </a:solidFill>
                        </a:rPr>
                        <a:t>Low &amp; Medium Cost Measures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68867704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ESM 3 – Reschedule 3 </a:t>
                      </a:r>
                      <a:r>
                        <a:rPr lang="en-US" sz="900" dirty="0" err="1"/>
                        <a:t>nos</a:t>
                      </a:r>
                      <a:r>
                        <a:rPr lang="en-US" sz="900" dirty="0"/>
                        <a:t> of corridor AHU operating hours &amp; install timer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67,871.00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15,189.49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1.14 %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47.1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28513436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ESM 4 - Retrofitting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Fluo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T8 18W to LED surface mounted    12W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21,304.00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4,767.91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4428284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ESM 5 - Retrofitting PAR38 Halogen 120W to PAR LED 17W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15,833.00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3,879.12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1119712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ESM 6 - Installation of VSD at Chilled Water Pumps (CHWP) 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32,779.00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7,335.96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1292030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ESM 7 - Establish of Sustainability Energy Management Systems (SEMS)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107,581.00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30,476.91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7303978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solidFill>
                            <a:srgbClr val="0070C0"/>
                          </a:solidFill>
                        </a:rPr>
                        <a:t>High Cost Measures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32398981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ESM 8 - Retrofitting pf existing E14 Incandescent 25W to LED 2.3W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36,445.00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8,929.10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0495046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ESM 9 - Retrofitting of existing M16 Halogen 50W to M16 LED 5W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98,952.00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22,145.38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0343964"/>
                  </a:ext>
                </a:extLst>
              </a:tr>
              <a:tr h="274072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ESM 10 - Retrofitting of existing chiller 3 to Energy efficient chiller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554,543.00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124,106.73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384.85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6878424"/>
                  </a:ext>
                </a:extLst>
              </a:tr>
              <a:tr h="282333">
                <a:tc>
                  <a:txBody>
                    <a:bodyPr/>
                    <a:lstStyle/>
                    <a:p>
                      <a:r>
                        <a:rPr lang="en-US" sz="1300" b="1"/>
                        <a:t>TOTAL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979,028.00 kWh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RM 226,615.15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16.38 %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679.49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4542323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49C8AC0-8856-4776-92D6-FFC8C8E0D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" y="140367"/>
            <a:ext cx="9160934" cy="508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C9852D-335A-477B-867E-8678B33C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435" y="136777"/>
            <a:ext cx="7371156" cy="492192"/>
          </a:xfrm>
        </p:spPr>
        <p:txBody>
          <a:bodyPr/>
          <a:lstStyle/>
          <a:p>
            <a:r>
              <a:rPr lang="en-MY" sz="3000" b="1" dirty="0"/>
              <a:t>Proposed ESM from Energy Audit Findings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302A784D-9110-4785-E82B-0F24E4C6EAFB}"/>
              </a:ext>
            </a:extLst>
          </p:cNvPr>
          <p:cNvSpPr/>
          <p:nvPr/>
        </p:nvSpPr>
        <p:spPr>
          <a:xfrm rot="5400000">
            <a:off x="854352" y="-672974"/>
            <a:ext cx="465463" cy="2174163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875709-652B-17CD-7508-B558CA951034}"/>
              </a:ext>
            </a:extLst>
          </p:cNvPr>
          <p:cNvSpPr txBox="1">
            <a:spLocks/>
          </p:cNvSpPr>
          <p:nvPr/>
        </p:nvSpPr>
        <p:spPr>
          <a:xfrm>
            <a:off x="-3501" y="173795"/>
            <a:ext cx="2174164" cy="463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3110730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01136D-44F8-4280-96A9-C5E674B7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-129"/>
            <a:ext cx="9160934" cy="1399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47F69-DA1D-437E-B544-4BFC7CED5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5020606"/>
            <a:ext cx="9160934" cy="139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59FEE6-0FE8-4F99-B308-45EF7511D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" y="4977364"/>
            <a:ext cx="9160934" cy="50894"/>
          </a:xfrm>
          <a:prstGeom prst="rect">
            <a:avLst/>
          </a:prstGeom>
        </p:spPr>
      </p:pic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70A0C27E-43DF-4B98-8A14-4118E532F7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5716" y="739740"/>
          <a:ext cx="6884303" cy="4082552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281146">
                  <a:extLst>
                    <a:ext uri="{9D8B030D-6E8A-4147-A177-3AD203B41FA5}">
                      <a16:colId xmlns:a16="http://schemas.microsoft.com/office/drawing/2014/main" val="2142858126"/>
                    </a:ext>
                  </a:extLst>
                </a:gridCol>
                <a:gridCol w="1104505">
                  <a:extLst>
                    <a:ext uri="{9D8B030D-6E8A-4147-A177-3AD203B41FA5}">
                      <a16:colId xmlns:a16="http://schemas.microsoft.com/office/drawing/2014/main" val="2475898425"/>
                    </a:ext>
                  </a:extLst>
                </a:gridCol>
                <a:gridCol w="1307518">
                  <a:extLst>
                    <a:ext uri="{9D8B030D-6E8A-4147-A177-3AD203B41FA5}">
                      <a16:colId xmlns:a16="http://schemas.microsoft.com/office/drawing/2014/main" val="3661629527"/>
                    </a:ext>
                  </a:extLst>
                </a:gridCol>
                <a:gridCol w="1191134">
                  <a:extLst>
                    <a:ext uri="{9D8B030D-6E8A-4147-A177-3AD203B41FA5}">
                      <a16:colId xmlns:a16="http://schemas.microsoft.com/office/drawing/2014/main" val="2939118178"/>
                    </a:ext>
                  </a:extLst>
                </a:gridCol>
              </a:tblGrid>
              <a:tr h="419209">
                <a:tc>
                  <a:txBody>
                    <a:bodyPr/>
                    <a:lstStyle/>
                    <a:p>
                      <a:r>
                        <a:rPr lang="en-US" sz="1000" dirty="0"/>
                        <a:t>Energy Saving Measurement (ESM)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Investment Cost</a:t>
                      </a:r>
                    </a:p>
                    <a:p>
                      <a:pPr algn="ctr"/>
                      <a:r>
                        <a:rPr lang="en-US" sz="1000" dirty="0"/>
                        <a:t>(RM)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Energy Savings</a:t>
                      </a:r>
                    </a:p>
                    <a:p>
                      <a:pPr algn="ctr"/>
                      <a:r>
                        <a:rPr lang="en-US" sz="1000" dirty="0"/>
                        <a:t>(kWh)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Cost Savings</a:t>
                      </a:r>
                    </a:p>
                    <a:p>
                      <a:pPr algn="ctr"/>
                      <a:r>
                        <a:rPr lang="en-US" sz="1000" dirty="0"/>
                        <a:t>(RM)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44863992"/>
                  </a:ext>
                </a:extLst>
              </a:tr>
              <a:tr h="284056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solidFill>
                            <a:srgbClr val="0070C0"/>
                          </a:solidFill>
                        </a:rPr>
                        <a:t>No Cost Measures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59970172"/>
                  </a:ext>
                </a:extLst>
              </a:tr>
              <a:tr h="284056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ESM 1 – Motor operation efficiency check for AHU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9,775.00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3,568.00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3464918"/>
                  </a:ext>
                </a:extLst>
              </a:tr>
              <a:tr h="284056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ESM 2 – Increase chilled water set point at Chiller 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47,524.00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17,346.00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30113451"/>
                  </a:ext>
                </a:extLst>
              </a:tr>
              <a:tr h="284056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solidFill>
                            <a:srgbClr val="0070C0"/>
                          </a:solidFill>
                        </a:rPr>
                        <a:t>Low &amp; Medium Cost Measures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68867704"/>
                  </a:ext>
                </a:extLst>
              </a:tr>
              <a:tr h="479957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ESM 3 – Reschedule 3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</a:rPr>
                        <a:t>nos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 of corridor AHU operating hours &amp; install timer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270.00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67,871.00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15,189.49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8513436"/>
                  </a:ext>
                </a:extLst>
              </a:tr>
              <a:tr h="404045">
                <a:tc>
                  <a:txBody>
                    <a:bodyPr/>
                    <a:lstStyle/>
                    <a:p>
                      <a:pPr marL="90488" indent="0"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ESM 4 - Retrofitting </a:t>
                      </a:r>
                      <a:r>
                        <a:rPr lang="en-US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Fluo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T8 18W to LED surface mounted    12W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1,976.00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21,304.00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4,767.91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4428284"/>
                  </a:ext>
                </a:extLst>
              </a:tr>
              <a:tr h="404045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ESM 5 - Retrofitting of existing M16 Halogen 50W to M16 LED 5W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2,984.00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15,833.00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3,879.00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2205414"/>
                  </a:ext>
                </a:extLst>
              </a:tr>
              <a:tr h="284056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solidFill>
                            <a:srgbClr val="0070C0"/>
                          </a:solidFill>
                        </a:rPr>
                        <a:t>High Cost Measures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32398981"/>
                  </a:ext>
                </a:extLst>
              </a:tr>
              <a:tr h="404045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ESM 6 - Retrofitting pf existing E14 Incandescent 25W to LED 2.3W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14,826.00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554,543.00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124,107.00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0495046"/>
                  </a:ext>
                </a:extLst>
              </a:tr>
              <a:tr h="208145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ESM 7 - Retrofitting 208 </a:t>
                      </a:r>
                      <a:r>
                        <a:rPr lang="en-US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nos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of FL to LED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13,064.00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6,149.00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1,537.00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6878424"/>
                  </a:ext>
                </a:extLst>
              </a:tr>
              <a:tr h="342826">
                <a:tc>
                  <a:txBody>
                    <a:bodyPr/>
                    <a:lstStyle/>
                    <a:p>
                      <a:r>
                        <a:rPr lang="en-US" sz="1300" b="1"/>
                        <a:t>TOTAL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RM 33,119.00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772,998.84 kWh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RM 170,393.18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4542323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49C8AC0-8856-4776-92D6-FFC8C8E0D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" y="140367"/>
            <a:ext cx="9160934" cy="508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C9852D-335A-477B-867E-8678B33C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815" y="144928"/>
            <a:ext cx="3326369" cy="492192"/>
          </a:xfrm>
        </p:spPr>
        <p:txBody>
          <a:bodyPr/>
          <a:lstStyle/>
          <a:p>
            <a:r>
              <a:rPr lang="en-MY" sz="3000" b="1" dirty="0"/>
              <a:t>Implemented ESM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302A784D-9110-4785-E82B-0F24E4C6EAFB}"/>
              </a:ext>
            </a:extLst>
          </p:cNvPr>
          <p:cNvSpPr/>
          <p:nvPr/>
        </p:nvSpPr>
        <p:spPr>
          <a:xfrm rot="5400000">
            <a:off x="854352" y="-672974"/>
            <a:ext cx="465463" cy="2174163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875709-652B-17CD-7508-B558CA951034}"/>
              </a:ext>
            </a:extLst>
          </p:cNvPr>
          <p:cNvSpPr txBox="1">
            <a:spLocks/>
          </p:cNvSpPr>
          <p:nvPr/>
        </p:nvSpPr>
        <p:spPr>
          <a:xfrm>
            <a:off x="-3501" y="173795"/>
            <a:ext cx="2174164" cy="463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CASE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89C7D1-8A4B-975B-835C-6EC94A7AF01B}"/>
              </a:ext>
            </a:extLst>
          </p:cNvPr>
          <p:cNvSpPr txBox="1"/>
          <p:nvPr/>
        </p:nvSpPr>
        <p:spPr>
          <a:xfrm>
            <a:off x="7183931" y="1995340"/>
            <a:ext cx="18802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700" b="1" dirty="0"/>
              <a:t>Percentage Energy Savings Reported:</a:t>
            </a:r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AB0FA915-13AD-7BA9-D6F3-B99AD1806176}"/>
              </a:ext>
            </a:extLst>
          </p:cNvPr>
          <p:cNvSpPr/>
          <p:nvPr/>
        </p:nvSpPr>
        <p:spPr>
          <a:xfrm rot="625091">
            <a:off x="7197524" y="2498945"/>
            <a:ext cx="2039923" cy="1533875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8C54F1-F072-BDA5-1709-E7432F01C4A8}"/>
              </a:ext>
            </a:extLst>
          </p:cNvPr>
          <p:cNvSpPr txBox="1"/>
          <p:nvPr/>
        </p:nvSpPr>
        <p:spPr>
          <a:xfrm rot="21327016">
            <a:off x="7574683" y="2951905"/>
            <a:ext cx="137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dirty="0">
                <a:solidFill>
                  <a:schemeClr val="bg1"/>
                </a:solidFill>
              </a:rPr>
              <a:t>12.1 %</a:t>
            </a:r>
          </a:p>
        </p:txBody>
      </p:sp>
    </p:spTree>
    <p:extLst>
      <p:ext uri="{BB962C8B-B14F-4D97-AF65-F5344CB8AC3E}">
        <p14:creationId xmlns:p14="http://schemas.microsoft.com/office/powerpoint/2010/main" val="233988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5FA3EDD-0B9C-1FB8-B6FE-8507CB0A29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21539" t="29577" r="21596" b="12012"/>
          <a:stretch/>
        </p:blipFill>
        <p:spPr>
          <a:xfrm>
            <a:off x="2851231" y="173162"/>
            <a:ext cx="3465708" cy="47346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221A98-A11C-410E-898B-06AD74BB4068}"/>
              </a:ext>
            </a:extLst>
          </p:cNvPr>
          <p:cNvSpPr txBox="1">
            <a:spLocks/>
          </p:cNvSpPr>
          <p:nvPr/>
        </p:nvSpPr>
        <p:spPr>
          <a:xfrm>
            <a:off x="-74424" y="254823"/>
            <a:ext cx="8452885" cy="606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chemeClr val="bg1"/>
                </a:solidFill>
                <a:latin typeface="Arial"/>
                <a:cs typeface="Arial"/>
              </a:rPr>
              <a:t>SUCCESSFUL STORY OF EACG RMK-11 (COMMERCIAL SECTOR)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FB8B18F7-90E5-B18A-4490-F47DCEA2298C}"/>
              </a:ext>
            </a:extLst>
          </p:cNvPr>
          <p:cNvSpPr/>
          <p:nvPr/>
        </p:nvSpPr>
        <p:spPr>
          <a:xfrm rot="5400000">
            <a:off x="2619841" y="-2430629"/>
            <a:ext cx="863410" cy="6103089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375C40-C080-606E-355F-B4C39232233B}"/>
              </a:ext>
            </a:extLst>
          </p:cNvPr>
          <p:cNvSpPr txBox="1">
            <a:spLocks/>
          </p:cNvSpPr>
          <p:nvPr/>
        </p:nvSpPr>
        <p:spPr>
          <a:xfrm>
            <a:off x="-1" y="313101"/>
            <a:ext cx="7006857" cy="606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EACG RMK-11 (INDUSTRIAL SECTOR):</a:t>
            </a:r>
          </a:p>
          <a:p>
            <a:pPr algn="l"/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Energy Savings (kWh) Reported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DAE03CD-9073-1BD6-9490-266653CE59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7250711"/>
              </p:ext>
            </p:extLst>
          </p:nvPr>
        </p:nvGraphicFramePr>
        <p:xfrm>
          <a:off x="100586" y="1134282"/>
          <a:ext cx="7045681" cy="3789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1A26BAE-CB53-F0F4-B013-5D3C30645A4F}"/>
              </a:ext>
            </a:extLst>
          </p:cNvPr>
          <p:cNvSpPr txBox="1"/>
          <p:nvPr/>
        </p:nvSpPr>
        <p:spPr>
          <a:xfrm>
            <a:off x="7007240" y="1043898"/>
            <a:ext cx="2391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rgbClr val="00B050"/>
                </a:solidFill>
              </a:rPr>
              <a:t>≈ RM 95,130,000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756C95-596E-B97A-9A9A-E68BC906F660}"/>
              </a:ext>
            </a:extLst>
          </p:cNvPr>
          <p:cNvSpPr txBox="1"/>
          <p:nvPr/>
        </p:nvSpPr>
        <p:spPr>
          <a:xfrm>
            <a:off x="7690086" y="4705202"/>
            <a:ext cx="1507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dirty="0"/>
              <a:t>*Data as of Dec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5598F-3E3C-6949-B94A-FA1DE906CA00}"/>
              </a:ext>
            </a:extLst>
          </p:cNvPr>
          <p:cNvSpPr txBox="1"/>
          <p:nvPr/>
        </p:nvSpPr>
        <p:spPr>
          <a:xfrm>
            <a:off x="5132118" y="1044886"/>
            <a:ext cx="203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1EA7FB-0F8A-44F6-AECD-E5CBDB28E71E}" type="VALUE">
              <a:rPr lang="en-US" sz="2000" b="1"/>
              <a:pPr/>
              <a:t>241,132,323</a:t>
            </a:fld>
            <a:r>
              <a:rPr lang="en-US" sz="2000" b="1" dirty="0"/>
              <a:t> kWh</a:t>
            </a:r>
          </a:p>
        </p:txBody>
      </p:sp>
    </p:spTree>
    <p:extLst>
      <p:ext uri="{BB962C8B-B14F-4D97-AF65-F5344CB8AC3E}">
        <p14:creationId xmlns:p14="http://schemas.microsoft.com/office/powerpoint/2010/main" val="236191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El"/>
        </p:bldSub>
      </p:bldGraphic>
      <p:bldP spid="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6E03D9-13B9-46AA-A734-92831375CC7F}"/>
              </a:ext>
            </a:extLst>
          </p:cNvPr>
          <p:cNvSpPr/>
          <p:nvPr/>
        </p:nvSpPr>
        <p:spPr>
          <a:xfrm>
            <a:off x="2" y="142316"/>
            <a:ext cx="2680447" cy="48588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221A98-A11C-410E-898B-06AD74BB4068}"/>
              </a:ext>
            </a:extLst>
          </p:cNvPr>
          <p:cNvSpPr txBox="1">
            <a:spLocks/>
          </p:cNvSpPr>
          <p:nvPr/>
        </p:nvSpPr>
        <p:spPr>
          <a:xfrm>
            <a:off x="-320942" y="2051952"/>
            <a:ext cx="3287426" cy="94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78"/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TABLE OF</a:t>
            </a:r>
          </a:p>
          <a:p>
            <a:pPr defTabSz="457178"/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CONTENT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138C9-F999-425B-903A-0385FC6C733B}"/>
              </a:ext>
            </a:extLst>
          </p:cNvPr>
          <p:cNvSpPr/>
          <p:nvPr/>
        </p:nvSpPr>
        <p:spPr>
          <a:xfrm>
            <a:off x="90435" y="2107825"/>
            <a:ext cx="2491402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 algn="ctr" defTabSz="457178">
              <a:spcBef>
                <a:spcPct val="0"/>
              </a:spcBef>
              <a:buClr>
                <a:srgbClr val="808080"/>
              </a:buClr>
              <a:buSzPct val="150000"/>
              <a:defRPr/>
            </a:pPr>
            <a:endParaRPr lang="en-US" altLang="en-US" sz="20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996A6F-A270-F7E0-9861-3CB11BB1EF5E}"/>
              </a:ext>
            </a:extLst>
          </p:cNvPr>
          <p:cNvGrpSpPr/>
          <p:nvPr/>
        </p:nvGrpSpPr>
        <p:grpSpPr>
          <a:xfrm>
            <a:off x="2747011" y="1020889"/>
            <a:ext cx="5549454" cy="3825575"/>
            <a:chOff x="2747011" y="1616325"/>
            <a:chExt cx="5549454" cy="38255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5BDF16-383C-4674-9D78-57F30DFD03E0}"/>
                </a:ext>
              </a:extLst>
            </p:cNvPr>
            <p:cNvGrpSpPr/>
            <p:nvPr/>
          </p:nvGrpSpPr>
          <p:grpSpPr>
            <a:xfrm>
              <a:off x="2758584" y="1616325"/>
              <a:ext cx="5537881" cy="3265264"/>
              <a:chOff x="3153482" y="882572"/>
              <a:chExt cx="5276899" cy="326526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7B7BC61-FC3B-421C-9F48-344D8F9245D6}"/>
                  </a:ext>
                </a:extLst>
              </p:cNvPr>
              <p:cNvGrpSpPr/>
              <p:nvPr/>
            </p:nvGrpSpPr>
            <p:grpSpPr>
              <a:xfrm>
                <a:off x="3173797" y="882572"/>
                <a:ext cx="5256584" cy="486963"/>
                <a:chOff x="3173797" y="882572"/>
                <a:chExt cx="5256584" cy="486963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AFF4948B-FB2D-4239-B940-10599738EB1E}"/>
                    </a:ext>
                  </a:extLst>
                </p:cNvPr>
                <p:cNvGrpSpPr/>
                <p:nvPr/>
              </p:nvGrpSpPr>
              <p:grpSpPr>
                <a:xfrm>
                  <a:off x="3173797" y="882572"/>
                  <a:ext cx="5256584" cy="486963"/>
                  <a:chOff x="3131840" y="2104173"/>
                  <a:chExt cx="5256584" cy="576070"/>
                </a:xfrm>
              </p:grpSpPr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0C6AF60D-9842-4E96-9E52-0071C51A8139}"/>
                      </a:ext>
                    </a:extLst>
                  </p:cNvPr>
                  <p:cNvSpPr/>
                  <p:nvPr/>
                </p:nvSpPr>
                <p:spPr>
                  <a:xfrm>
                    <a:off x="3131840" y="2104181"/>
                    <a:ext cx="5256584" cy="5760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457178"/>
                    <a:endParaRPr lang="ko-KR" altLang="en-US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</a:endParaRPr>
                  </a:p>
                </p:txBody>
              </p:sp>
              <p:sp>
                <p:nvSpPr>
                  <p:cNvPr id="47" name="Right Triangle 46">
                    <a:extLst>
                      <a:ext uri="{FF2B5EF4-FFF2-40B4-BE49-F238E27FC236}">
                        <a16:creationId xmlns:a16="http://schemas.microsoft.com/office/drawing/2014/main" id="{9FEA3F9F-78F3-4D09-BC23-7082BBC4C2F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203840" y="2032174"/>
                    <a:ext cx="576001" cy="720000"/>
                  </a:xfrm>
                  <a:prstGeom prst="rtTriangl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457178"/>
                    <a:endParaRPr lang="ko-KR" altLang="en-US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</a:endParaRPr>
                  </a:p>
                </p:txBody>
              </p:sp>
            </p:grp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6E3976D-79AC-4A14-9941-C14EEB5E0B37}"/>
                    </a:ext>
                  </a:extLst>
                </p:cNvPr>
                <p:cNvSpPr txBox="1"/>
                <p:nvPr/>
              </p:nvSpPr>
              <p:spPr>
                <a:xfrm>
                  <a:off x="3173797" y="882577"/>
                  <a:ext cx="53559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178"/>
                  <a:r>
                    <a:rPr lang="en-US" altLang="ko-KR" sz="1400" b="1" dirty="0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  <a:cs typeface="Arial" pitchFamily="34" charset="0"/>
                    </a:rPr>
                    <a:t>02</a:t>
                  </a:r>
                  <a:endParaRPr lang="ko-KR" altLang="en-US" sz="1400" b="1" dirty="0">
                    <a:solidFill>
                      <a:prstClr val="white"/>
                    </a:solidFill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D30B8EA-2FCF-4A4A-9370-92F8EC156123}"/>
                  </a:ext>
                </a:extLst>
              </p:cNvPr>
              <p:cNvGrpSpPr/>
              <p:nvPr/>
            </p:nvGrpSpPr>
            <p:grpSpPr>
              <a:xfrm>
                <a:off x="3154860" y="1446639"/>
                <a:ext cx="5262339" cy="486965"/>
                <a:chOff x="3154860" y="1576527"/>
                <a:chExt cx="5262339" cy="486965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ADBF0384-A84B-4726-A0D9-3F104C6408C9}"/>
                    </a:ext>
                  </a:extLst>
                </p:cNvPr>
                <p:cNvGrpSpPr/>
                <p:nvPr/>
              </p:nvGrpSpPr>
              <p:grpSpPr>
                <a:xfrm>
                  <a:off x="3160615" y="1576527"/>
                  <a:ext cx="5256584" cy="486965"/>
                  <a:chOff x="3131840" y="1982174"/>
                  <a:chExt cx="5256584" cy="576073"/>
                </a:xfrm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5346E99B-1A6D-4177-9083-7C7ECF57805B}"/>
                      </a:ext>
                    </a:extLst>
                  </p:cNvPr>
                  <p:cNvSpPr/>
                  <p:nvPr/>
                </p:nvSpPr>
                <p:spPr>
                  <a:xfrm>
                    <a:off x="3131840" y="1982185"/>
                    <a:ext cx="5256584" cy="5760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457178"/>
                    <a:endParaRPr lang="ko-KR" altLang="en-US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</a:endParaRPr>
                  </a:p>
                </p:txBody>
              </p:sp>
              <p:sp>
                <p:nvSpPr>
                  <p:cNvPr id="43" name="Right Triangle 42">
                    <a:extLst>
                      <a:ext uri="{FF2B5EF4-FFF2-40B4-BE49-F238E27FC236}">
                        <a16:creationId xmlns:a16="http://schemas.microsoft.com/office/drawing/2014/main" id="{B6866D3E-F50D-402D-A0D4-611B650AA2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203840" y="1910176"/>
                    <a:ext cx="576003" cy="720000"/>
                  </a:xfrm>
                  <a:prstGeom prst="rtTriangl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457178"/>
                    <a:endParaRPr lang="ko-KR" altLang="en-US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</a:endParaRPr>
                  </a:p>
                </p:txBody>
              </p:sp>
            </p:grp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73EB0A6-345D-414B-B61D-017D79E9CD09}"/>
                    </a:ext>
                  </a:extLst>
                </p:cNvPr>
                <p:cNvSpPr txBox="1"/>
                <p:nvPr/>
              </p:nvSpPr>
              <p:spPr>
                <a:xfrm>
                  <a:off x="3154860" y="1576533"/>
                  <a:ext cx="53316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178"/>
                  <a:r>
                    <a:rPr lang="en-US" altLang="ko-KR" sz="1400" b="1" dirty="0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  <a:cs typeface="Arial" pitchFamily="34" charset="0"/>
                    </a:rPr>
                    <a:t>03</a:t>
                  </a:r>
                  <a:endParaRPr lang="ko-KR" altLang="en-US" sz="1400" b="1" dirty="0">
                    <a:solidFill>
                      <a:prstClr val="white"/>
                    </a:solidFill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028DA8D-E397-4F4C-9CF8-7973A5834B8C}"/>
                  </a:ext>
                </a:extLst>
              </p:cNvPr>
              <p:cNvGrpSpPr/>
              <p:nvPr/>
            </p:nvGrpSpPr>
            <p:grpSpPr>
              <a:xfrm>
                <a:off x="3154859" y="1996887"/>
                <a:ext cx="5256585" cy="486963"/>
                <a:chOff x="3154859" y="2037655"/>
                <a:chExt cx="5256585" cy="486963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93FDBC9B-0D5D-42CE-8611-964D3BC9FD17}"/>
                    </a:ext>
                  </a:extLst>
                </p:cNvPr>
                <p:cNvGrpSpPr/>
                <p:nvPr/>
              </p:nvGrpSpPr>
              <p:grpSpPr>
                <a:xfrm>
                  <a:off x="3154859" y="2037660"/>
                  <a:ext cx="5256585" cy="486958"/>
                  <a:chOff x="3131839" y="1843835"/>
                  <a:chExt cx="5256585" cy="576064"/>
                </a:xfrm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C2D3AC76-9181-4082-8806-07AC131A498D}"/>
                      </a:ext>
                    </a:extLst>
                  </p:cNvPr>
                  <p:cNvSpPr/>
                  <p:nvPr/>
                </p:nvSpPr>
                <p:spPr>
                  <a:xfrm>
                    <a:off x="3131840" y="1843835"/>
                    <a:ext cx="5256584" cy="5760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457178"/>
                    <a:endParaRPr lang="ko-KR" altLang="en-US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</a:endParaRPr>
                  </a:p>
                </p:txBody>
              </p:sp>
              <p:sp>
                <p:nvSpPr>
                  <p:cNvPr id="39" name="Right Triangle 38">
                    <a:extLst>
                      <a:ext uri="{FF2B5EF4-FFF2-40B4-BE49-F238E27FC236}">
                        <a16:creationId xmlns:a16="http://schemas.microsoft.com/office/drawing/2014/main" id="{207E2535-5AF1-4FC0-ACE1-AB8256B80E9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203840" y="1771840"/>
                    <a:ext cx="575998" cy="720000"/>
                  </a:xfrm>
                  <a:prstGeom prst="rtTriangl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457178"/>
                    <a:endParaRPr lang="ko-KR" altLang="en-US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</a:endParaRPr>
                  </a:p>
                </p:txBody>
              </p:sp>
            </p:grp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65A4535-F7B8-415B-8BAF-3E3E73682D3C}"/>
                    </a:ext>
                  </a:extLst>
                </p:cNvPr>
                <p:cNvSpPr txBox="1"/>
                <p:nvPr/>
              </p:nvSpPr>
              <p:spPr>
                <a:xfrm>
                  <a:off x="3154860" y="2037655"/>
                  <a:ext cx="53559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178"/>
                  <a:r>
                    <a:rPr lang="en-US" altLang="ko-KR" sz="1400" b="1" dirty="0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  <a:cs typeface="Arial" pitchFamily="34" charset="0"/>
                    </a:rPr>
                    <a:t>04</a:t>
                  </a:r>
                  <a:endParaRPr lang="ko-KR" altLang="en-US" sz="1400" b="1" dirty="0">
                    <a:solidFill>
                      <a:prstClr val="white"/>
                    </a:solidFill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A818C90-4A65-4B15-9F9D-477A7999F684}"/>
                  </a:ext>
                </a:extLst>
              </p:cNvPr>
              <p:cNvGrpSpPr/>
              <p:nvPr/>
            </p:nvGrpSpPr>
            <p:grpSpPr>
              <a:xfrm>
                <a:off x="3153482" y="2554619"/>
                <a:ext cx="5262339" cy="486959"/>
                <a:chOff x="3153482" y="2532148"/>
                <a:chExt cx="5262339" cy="486959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5587A4ED-90D9-4262-B3AA-7BE09651EB44}"/>
                    </a:ext>
                  </a:extLst>
                </p:cNvPr>
                <p:cNvGrpSpPr/>
                <p:nvPr/>
              </p:nvGrpSpPr>
              <p:grpSpPr>
                <a:xfrm>
                  <a:off x="3159237" y="2532148"/>
                  <a:ext cx="5256584" cy="486959"/>
                  <a:chOff x="3141972" y="1714343"/>
                  <a:chExt cx="5256584" cy="576067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ED5ED899-51CE-408B-8CDF-45301B00759F}"/>
                      </a:ext>
                    </a:extLst>
                  </p:cNvPr>
                  <p:cNvSpPr/>
                  <p:nvPr/>
                </p:nvSpPr>
                <p:spPr>
                  <a:xfrm>
                    <a:off x="3141972" y="1714347"/>
                    <a:ext cx="5256584" cy="5760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457178"/>
                    <a:endParaRPr lang="ko-KR" altLang="en-US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</a:endParaRPr>
                  </a:p>
                </p:txBody>
              </p:sp>
              <p:sp>
                <p:nvSpPr>
                  <p:cNvPr id="35" name="Right Triangle 34">
                    <a:extLst>
                      <a:ext uri="{FF2B5EF4-FFF2-40B4-BE49-F238E27FC236}">
                        <a16:creationId xmlns:a16="http://schemas.microsoft.com/office/drawing/2014/main" id="{395C72E1-AA68-43D2-B782-A33D8F8E176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213973" y="1642342"/>
                    <a:ext cx="575998" cy="720000"/>
                  </a:xfrm>
                  <a:prstGeom prst="rtTriangl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457178"/>
                    <a:endParaRPr lang="ko-KR" altLang="en-US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</a:endParaRPr>
                  </a:p>
                </p:txBody>
              </p: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0220BCC-C64D-4917-A94F-F4352E107699}"/>
                    </a:ext>
                  </a:extLst>
                </p:cNvPr>
                <p:cNvSpPr txBox="1"/>
                <p:nvPr/>
              </p:nvSpPr>
              <p:spPr>
                <a:xfrm>
                  <a:off x="3153482" y="2532152"/>
                  <a:ext cx="53316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178"/>
                  <a:r>
                    <a:rPr lang="en-US" altLang="ko-KR" sz="1400" b="1" dirty="0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  <a:cs typeface="Arial" pitchFamily="34" charset="0"/>
                    </a:rPr>
                    <a:t>05</a:t>
                  </a:r>
                  <a:endParaRPr lang="ko-KR" altLang="en-US" sz="1400" b="1" dirty="0">
                    <a:solidFill>
                      <a:prstClr val="white"/>
                    </a:solidFill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7F04F56-61C6-4AF1-A060-58CBD56A0203}"/>
                  </a:ext>
                </a:extLst>
              </p:cNvPr>
              <p:cNvGrpSpPr/>
              <p:nvPr/>
            </p:nvGrpSpPr>
            <p:grpSpPr>
              <a:xfrm>
                <a:off x="3153482" y="3660869"/>
                <a:ext cx="5256584" cy="486967"/>
                <a:chOff x="3153482" y="3543920"/>
                <a:chExt cx="5256584" cy="486967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406A3E8-D365-4F9C-BEFE-F46D04A20B63}"/>
                    </a:ext>
                  </a:extLst>
                </p:cNvPr>
                <p:cNvGrpSpPr/>
                <p:nvPr/>
              </p:nvGrpSpPr>
              <p:grpSpPr>
                <a:xfrm>
                  <a:off x="3153482" y="3543920"/>
                  <a:ext cx="5256584" cy="486967"/>
                  <a:chOff x="3141972" y="2233738"/>
                  <a:chExt cx="5256584" cy="576077"/>
                </a:xfrm>
              </p:grpSpPr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F20DB5C-C4D0-4510-B03A-58C2D6AD20E6}"/>
                      </a:ext>
                    </a:extLst>
                  </p:cNvPr>
                  <p:cNvSpPr/>
                  <p:nvPr/>
                </p:nvSpPr>
                <p:spPr>
                  <a:xfrm>
                    <a:off x="3141972" y="2233753"/>
                    <a:ext cx="5256584" cy="5760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457178"/>
                    <a:endParaRPr lang="ko-KR" altLang="en-US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</a:endParaRPr>
                  </a:p>
                </p:txBody>
              </p:sp>
              <p:sp>
                <p:nvSpPr>
                  <p:cNvPr id="31" name="Right Triangle 30">
                    <a:extLst>
                      <a:ext uri="{FF2B5EF4-FFF2-40B4-BE49-F238E27FC236}">
                        <a16:creationId xmlns:a16="http://schemas.microsoft.com/office/drawing/2014/main" id="{A1A72484-9ED3-4A05-92B0-C72E56C156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213973" y="2161738"/>
                    <a:ext cx="576000" cy="720000"/>
                  </a:xfrm>
                  <a:prstGeom prst="rtTriangl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457178"/>
                    <a:endParaRPr lang="ko-KR" altLang="en-US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</a:endParaRPr>
                  </a:p>
                </p:txBody>
              </p:sp>
            </p:grp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571E760-ECAE-46B0-B66D-B43096FDF5C5}"/>
                    </a:ext>
                  </a:extLst>
                </p:cNvPr>
                <p:cNvSpPr txBox="1"/>
                <p:nvPr/>
              </p:nvSpPr>
              <p:spPr>
                <a:xfrm>
                  <a:off x="3153482" y="3543928"/>
                  <a:ext cx="53559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178"/>
                  <a:r>
                    <a:rPr lang="en-US" altLang="ko-KR" sz="1400" b="1" dirty="0">
                      <a:solidFill>
                        <a:prstClr val="white"/>
                      </a:solidFill>
                      <a:latin typeface="Calibri"/>
                      <a:ea typeface="맑은 고딕" panose="020B0503020000020004" pitchFamily="34" charset="-127"/>
                      <a:cs typeface="Arial" pitchFamily="34" charset="0"/>
                    </a:rPr>
                    <a:t>07</a:t>
                  </a:r>
                  <a:endParaRPr lang="ko-KR" altLang="en-US" sz="1400" b="1" dirty="0">
                    <a:solidFill>
                      <a:prstClr val="white"/>
                    </a:solidFill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150A43-904B-454B-A8E9-A6BFA277B8EC}"/>
                  </a:ext>
                </a:extLst>
              </p:cNvPr>
              <p:cNvSpPr txBox="1"/>
              <p:nvPr/>
            </p:nvSpPr>
            <p:spPr>
              <a:xfrm>
                <a:off x="3650587" y="919809"/>
                <a:ext cx="43925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78"/>
                <a:r>
                  <a:rPr lang="en-MY" altLang="ko-KR" sz="20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INTRODUCTION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C330C9-7C2B-4AFC-8B9C-67F5F680A655}"/>
                  </a:ext>
                </a:extLst>
              </p:cNvPr>
              <p:cNvSpPr txBox="1"/>
              <p:nvPr/>
            </p:nvSpPr>
            <p:spPr>
              <a:xfrm>
                <a:off x="3631858" y="1519008"/>
                <a:ext cx="43925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78"/>
                <a:r>
                  <a:rPr lang="en-MY" altLang="ko-KR" sz="20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ELIGIBILITY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E63AFA-313E-43C5-B07E-2EC9F7E68F40}"/>
                  </a:ext>
                </a:extLst>
              </p:cNvPr>
              <p:cNvSpPr txBox="1"/>
              <p:nvPr/>
            </p:nvSpPr>
            <p:spPr>
              <a:xfrm>
                <a:off x="3614145" y="2057953"/>
                <a:ext cx="43925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78"/>
                <a:r>
                  <a:rPr lang="en-MY" altLang="ko-KR" sz="2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TERMS AND CONDITIONS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8C3AE8-19EE-4DA3-9E7B-E6E851962015}"/>
                  </a:ext>
                </a:extLst>
              </p:cNvPr>
              <p:cNvSpPr txBox="1"/>
              <p:nvPr/>
            </p:nvSpPr>
            <p:spPr>
              <a:xfrm>
                <a:off x="3593987" y="2602880"/>
                <a:ext cx="43925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78"/>
                <a:r>
                  <a:rPr lang="en-MY" altLang="ko-KR" sz="20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BENEFITS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D6818F3-B355-4744-A07B-4EF8102B65B6}"/>
                </a:ext>
              </a:extLst>
            </p:cNvPr>
            <p:cNvSpPr txBox="1"/>
            <p:nvPr/>
          </p:nvSpPr>
          <p:spPr>
            <a:xfrm>
              <a:off x="3124103" y="4433518"/>
              <a:ext cx="4909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78"/>
              <a:r>
                <a:rPr lang="en-MY" altLang="ko-KR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ACHIEVEMENTS EACG RMK-11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59CFCF8-D686-569A-B6E4-E915585FA779}"/>
                </a:ext>
              </a:extLst>
            </p:cNvPr>
            <p:cNvSpPr/>
            <p:nvPr/>
          </p:nvSpPr>
          <p:spPr>
            <a:xfrm>
              <a:off x="2769217" y="4954941"/>
              <a:ext cx="5516561" cy="486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78"/>
              <a:endParaRPr lang="ko-KR" altLang="en-US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0" name="Right Triangle 49">
              <a:extLst>
                <a:ext uri="{FF2B5EF4-FFF2-40B4-BE49-F238E27FC236}">
                  <a16:creationId xmlns:a16="http://schemas.microsoft.com/office/drawing/2014/main" id="{C1923F88-7081-12E0-0E21-323EAD7F5EBF}"/>
                </a:ext>
              </a:extLst>
            </p:cNvPr>
            <p:cNvSpPr/>
            <p:nvPr/>
          </p:nvSpPr>
          <p:spPr>
            <a:xfrm rot="5400000">
              <a:off x="2892937" y="4816840"/>
              <a:ext cx="486904" cy="75560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78"/>
              <a:endParaRPr lang="ko-KR" altLang="en-US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15FC25F-33D4-C99E-7A36-F973BDD4C21D}"/>
                </a:ext>
              </a:extLst>
            </p:cNvPr>
            <p:cNvSpPr txBox="1"/>
            <p:nvPr/>
          </p:nvSpPr>
          <p:spPr>
            <a:xfrm>
              <a:off x="2747011" y="4938170"/>
              <a:ext cx="562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/>
              <a:r>
                <a:rPr lang="en-US" altLang="ko-KR" sz="1400" b="1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08</a:t>
              </a:r>
              <a:endParaRPr lang="ko-KR" altLang="en-US" sz="14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327409E-8719-3AB4-55E9-0666804DA053}"/>
                </a:ext>
              </a:extLst>
            </p:cNvPr>
            <p:cNvSpPr txBox="1"/>
            <p:nvPr/>
          </p:nvSpPr>
          <p:spPr>
            <a:xfrm>
              <a:off x="3137836" y="4989870"/>
              <a:ext cx="4909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78"/>
              <a:r>
                <a:rPr lang="en-MY" altLang="ko-KR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CASE STUDY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020B5B07-82AB-D1BB-E10C-07F935B95635}"/>
              </a:ext>
            </a:extLst>
          </p:cNvPr>
          <p:cNvSpPr/>
          <p:nvPr/>
        </p:nvSpPr>
        <p:spPr>
          <a:xfrm>
            <a:off x="2764627" y="3233828"/>
            <a:ext cx="5516561" cy="4869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/>
            <a:endParaRPr lang="ko-KR" altLang="en-US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202C45B3-503A-6127-C0F3-7D92E08DEDCD}"/>
              </a:ext>
            </a:extLst>
          </p:cNvPr>
          <p:cNvSpPr/>
          <p:nvPr/>
        </p:nvSpPr>
        <p:spPr>
          <a:xfrm rot="5400000">
            <a:off x="2898977" y="3099475"/>
            <a:ext cx="486903" cy="755609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/>
            <a:endParaRPr lang="ko-KR" altLang="en-US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07E336-F24A-CF7B-2551-322B5A0F9051}"/>
              </a:ext>
            </a:extLst>
          </p:cNvPr>
          <p:cNvSpPr txBox="1"/>
          <p:nvPr/>
        </p:nvSpPr>
        <p:spPr>
          <a:xfrm>
            <a:off x="2764628" y="3233826"/>
            <a:ext cx="562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/>
            <a:r>
              <a:rPr lang="en-US" altLang="ko-KR" sz="14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06</a:t>
            </a:r>
            <a:endParaRPr lang="ko-KR" altLang="en-US" sz="1400" b="1" dirty="0">
              <a:solidFill>
                <a:prstClr val="white"/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B2B4081-881F-7633-0E6A-F5272846B333}"/>
              </a:ext>
            </a:extLst>
          </p:cNvPr>
          <p:cNvSpPr txBox="1"/>
          <p:nvPr/>
        </p:nvSpPr>
        <p:spPr>
          <a:xfrm>
            <a:off x="3130146" y="3272714"/>
            <a:ext cx="4909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/>
            <a:r>
              <a:rPr lang="en-MY" altLang="ko-K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APPLICATION PROCESS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B9B8A4-1D0A-F3A8-CB24-28A0ED6A3000}"/>
              </a:ext>
            </a:extLst>
          </p:cNvPr>
          <p:cNvSpPr/>
          <p:nvPr/>
        </p:nvSpPr>
        <p:spPr>
          <a:xfrm>
            <a:off x="2779524" y="469655"/>
            <a:ext cx="5516561" cy="4869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/>
            <a:endParaRPr lang="ko-KR" altLang="en-US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C7B2A9DA-1DE8-82ED-F447-5695E1B84A0E}"/>
              </a:ext>
            </a:extLst>
          </p:cNvPr>
          <p:cNvSpPr/>
          <p:nvPr/>
        </p:nvSpPr>
        <p:spPr>
          <a:xfrm rot="5400000">
            <a:off x="2902634" y="335302"/>
            <a:ext cx="486904" cy="75560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/>
            <a:endParaRPr lang="ko-KR" altLang="en-US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74A954-EA2C-C58F-BAE0-928BD82EDB64}"/>
              </a:ext>
            </a:extLst>
          </p:cNvPr>
          <p:cNvSpPr txBox="1"/>
          <p:nvPr/>
        </p:nvSpPr>
        <p:spPr>
          <a:xfrm>
            <a:off x="2762237" y="469651"/>
            <a:ext cx="559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/>
            <a:r>
              <a:rPr lang="en-US" altLang="ko-KR" sz="14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01</a:t>
            </a:r>
            <a:endParaRPr lang="ko-KR" altLang="en-US" sz="1400" b="1" dirty="0">
              <a:solidFill>
                <a:prstClr val="white"/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24CDD9-B7CF-A803-B24A-B18CFD04EE29}"/>
              </a:ext>
            </a:extLst>
          </p:cNvPr>
          <p:cNvSpPr txBox="1"/>
          <p:nvPr/>
        </p:nvSpPr>
        <p:spPr>
          <a:xfrm>
            <a:off x="3224528" y="517908"/>
            <a:ext cx="4609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/>
            <a:r>
              <a:rPr lang="en-MY" altLang="ko-K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OVERVIEW OF SEDA</a:t>
            </a:r>
          </a:p>
        </p:txBody>
      </p:sp>
      <p:pic>
        <p:nvPicPr>
          <p:cNvPr id="12" name="Picture 2" descr="SEDA Malaysia">
            <a:extLst>
              <a:ext uri="{FF2B5EF4-FFF2-40B4-BE49-F238E27FC236}">
                <a16:creationId xmlns:a16="http://schemas.microsoft.com/office/drawing/2014/main" id="{B21AD022-DEC4-5829-1316-35FD7A5D2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07" y="507110"/>
            <a:ext cx="4101318" cy="410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418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5FA3EDD-0B9C-1FB8-B6FE-8507CB0A29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21539" t="29577" r="21596" b="12012"/>
          <a:stretch/>
        </p:blipFill>
        <p:spPr>
          <a:xfrm>
            <a:off x="2851231" y="173162"/>
            <a:ext cx="3465708" cy="47346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221A98-A11C-410E-898B-06AD74BB4068}"/>
              </a:ext>
            </a:extLst>
          </p:cNvPr>
          <p:cNvSpPr txBox="1">
            <a:spLocks/>
          </p:cNvSpPr>
          <p:nvPr/>
        </p:nvSpPr>
        <p:spPr>
          <a:xfrm>
            <a:off x="-74424" y="254823"/>
            <a:ext cx="8452885" cy="606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chemeClr val="bg1"/>
                </a:solidFill>
                <a:latin typeface="Arial"/>
                <a:cs typeface="Arial"/>
              </a:rPr>
              <a:t>SUCCESSFUL STORY OF EACG RMK-11 (COMMERCIAL SECTOR)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FB8B18F7-90E5-B18A-4490-F47DCEA2298C}"/>
              </a:ext>
            </a:extLst>
          </p:cNvPr>
          <p:cNvSpPr/>
          <p:nvPr/>
        </p:nvSpPr>
        <p:spPr>
          <a:xfrm rot="5400000">
            <a:off x="2619841" y="-2430629"/>
            <a:ext cx="863410" cy="6103089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375C40-C080-606E-355F-B4C39232233B}"/>
              </a:ext>
            </a:extLst>
          </p:cNvPr>
          <p:cNvSpPr txBox="1">
            <a:spLocks/>
          </p:cNvSpPr>
          <p:nvPr/>
        </p:nvSpPr>
        <p:spPr>
          <a:xfrm>
            <a:off x="-1" y="313101"/>
            <a:ext cx="7006857" cy="606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EACG RMK-11 (COMMERCIAL SECTOR):</a:t>
            </a:r>
          </a:p>
          <a:p>
            <a:pPr algn="l"/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Energy Savings (kWh) Reported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DAE03CD-9073-1BD6-9490-266653CE59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7155601"/>
              </p:ext>
            </p:extLst>
          </p:nvPr>
        </p:nvGraphicFramePr>
        <p:xfrm>
          <a:off x="100586" y="1134282"/>
          <a:ext cx="7045681" cy="3789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1A26BAE-CB53-F0F4-B013-5D3C30645A4F}"/>
              </a:ext>
            </a:extLst>
          </p:cNvPr>
          <p:cNvSpPr txBox="1"/>
          <p:nvPr/>
        </p:nvSpPr>
        <p:spPr>
          <a:xfrm>
            <a:off x="6996223" y="1098983"/>
            <a:ext cx="2391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rgbClr val="00B050"/>
                </a:solidFill>
              </a:rPr>
              <a:t>≈ RM 105,077,190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756C95-596E-B97A-9A9A-E68BC906F660}"/>
              </a:ext>
            </a:extLst>
          </p:cNvPr>
          <p:cNvSpPr txBox="1"/>
          <p:nvPr/>
        </p:nvSpPr>
        <p:spPr>
          <a:xfrm>
            <a:off x="7690086" y="4705202"/>
            <a:ext cx="1507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dirty="0"/>
              <a:t>*Data as of Dec 2022</a:t>
            </a:r>
          </a:p>
        </p:txBody>
      </p:sp>
    </p:spTree>
    <p:extLst>
      <p:ext uri="{BB962C8B-B14F-4D97-AF65-F5344CB8AC3E}">
        <p14:creationId xmlns:p14="http://schemas.microsoft.com/office/powerpoint/2010/main" val="26724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El"/>
        </p:bldSub>
      </p:bldGraphic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DA Malaysia">
            <a:extLst>
              <a:ext uri="{FF2B5EF4-FFF2-40B4-BE49-F238E27FC236}">
                <a16:creationId xmlns:a16="http://schemas.microsoft.com/office/drawing/2014/main" id="{18086ECE-EE62-B510-1C7C-CD33B0839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13" y="507110"/>
            <a:ext cx="4101318" cy="410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2A6D50-311C-CFE4-6998-15A464CC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21539" t="29577" r="21596" b="12012"/>
          <a:stretch/>
        </p:blipFill>
        <p:spPr>
          <a:xfrm>
            <a:off x="3957012" y="173163"/>
            <a:ext cx="3465708" cy="47346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6E03D9-13B9-46AA-A734-92831375CC7F}"/>
              </a:ext>
            </a:extLst>
          </p:cNvPr>
          <p:cNvSpPr/>
          <p:nvPr/>
        </p:nvSpPr>
        <p:spPr>
          <a:xfrm>
            <a:off x="2" y="152401"/>
            <a:ext cx="1910019" cy="48588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221A98-A11C-410E-898B-06AD74BB4068}"/>
              </a:ext>
            </a:extLst>
          </p:cNvPr>
          <p:cNvSpPr txBox="1">
            <a:spLocks/>
          </p:cNvSpPr>
          <p:nvPr/>
        </p:nvSpPr>
        <p:spPr>
          <a:xfrm>
            <a:off x="-233921" y="2120576"/>
            <a:ext cx="2393919" cy="94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75" b="1" dirty="0">
                <a:solidFill>
                  <a:schemeClr val="bg1"/>
                </a:solidFill>
                <a:latin typeface="Arial"/>
                <a:cs typeface="Arial"/>
              </a:rPr>
              <a:t>For 2024</a:t>
            </a:r>
          </a:p>
        </p:txBody>
      </p:sp>
      <p:pic>
        <p:nvPicPr>
          <p:cNvPr id="30" name="Picture 29" descr="A blue yellow and grey stairs&#10;&#10;Description automatically generated">
            <a:extLst>
              <a:ext uri="{FF2B5EF4-FFF2-40B4-BE49-F238E27FC236}">
                <a16:creationId xmlns:a16="http://schemas.microsoft.com/office/drawing/2014/main" id="{1694FC31-CCF3-68FA-A3BE-3878D18B7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077" y="152401"/>
            <a:ext cx="5258585" cy="525858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61672C6-AA64-40B6-BAC3-2C7AC01006EB}"/>
              </a:ext>
            </a:extLst>
          </p:cNvPr>
          <p:cNvGrpSpPr/>
          <p:nvPr/>
        </p:nvGrpSpPr>
        <p:grpSpPr>
          <a:xfrm>
            <a:off x="5963267" y="2830977"/>
            <a:ext cx="682439" cy="631192"/>
            <a:chOff x="2512851" y="1403498"/>
            <a:chExt cx="774726" cy="74626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3C4394-A10C-8C45-C21E-20286B2C942D}"/>
                </a:ext>
              </a:extLst>
            </p:cNvPr>
            <p:cNvSpPr/>
            <p:nvPr/>
          </p:nvSpPr>
          <p:spPr>
            <a:xfrm>
              <a:off x="2512851" y="1403498"/>
              <a:ext cx="720000" cy="72000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pic>
          <p:nvPicPr>
            <p:cNvPr id="1026" name="Picture 2" descr="Quota Icons &amp; Symbols">
              <a:extLst>
                <a:ext uri="{FF2B5EF4-FFF2-40B4-BE49-F238E27FC236}">
                  <a16:creationId xmlns:a16="http://schemas.microsoft.com/office/drawing/2014/main" id="{E405D63F-E014-CDB3-8D6E-6B2A13A53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947" y="1414131"/>
              <a:ext cx="735630" cy="735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4A0BF3C-3064-1A61-11ED-846EAC000B04}"/>
              </a:ext>
            </a:extLst>
          </p:cNvPr>
          <p:cNvGrpSpPr/>
          <p:nvPr/>
        </p:nvGrpSpPr>
        <p:grpSpPr>
          <a:xfrm>
            <a:off x="4843376" y="3772776"/>
            <a:ext cx="648000" cy="648000"/>
            <a:chOff x="7261598" y="1973546"/>
            <a:chExt cx="648000" cy="6480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54E244D-805F-E7BB-6CDC-9C88F6E3253C}"/>
                </a:ext>
              </a:extLst>
            </p:cNvPr>
            <p:cNvSpPr/>
            <p:nvPr/>
          </p:nvSpPr>
          <p:spPr>
            <a:xfrm>
              <a:off x="7261598" y="1973546"/>
              <a:ext cx="648000" cy="64800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pic>
          <p:nvPicPr>
            <p:cNvPr id="1028" name="Picture 4" descr="Money icon png images | PNGWing">
              <a:extLst>
                <a:ext uri="{FF2B5EF4-FFF2-40B4-BE49-F238E27FC236}">
                  <a16:creationId xmlns:a16="http://schemas.microsoft.com/office/drawing/2014/main" id="{8B069267-6EFC-BA86-58F7-909D512EF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0" b="99297" l="7283" r="91522">
                          <a14:foregroundMark x1="56196" y1="26953" x2="56196" y2="26953"/>
                          <a14:foregroundMark x1="51196" y1="13359" x2="51196" y2="13359"/>
                          <a14:foregroundMark x1="29457" y1="25703" x2="29457" y2="25703"/>
                          <a14:foregroundMark x1="55652" y1="12812" x2="45109" y2="6641"/>
                          <a14:foregroundMark x1="47174" y1="3125" x2="40761" y2="2578"/>
                          <a14:foregroundMark x1="9348" y1="71328" x2="9348" y2="72969"/>
                          <a14:foregroundMark x1="44891" y1="92813" x2="44891" y2="92813"/>
                          <a14:foregroundMark x1="61848" y1="93906" x2="61304" y2="96484"/>
                          <a14:foregroundMark x1="66522" y1="95391" x2="55978" y2="97422"/>
                          <a14:foregroundMark x1="40543" y1="96641" x2="15217" y2="94297"/>
                          <a14:foregroundMark x1="15000" y1="95156" x2="15000" y2="95156"/>
                          <a14:foregroundMark x1="12174" y1="95000" x2="12174" y2="95000"/>
                          <a14:foregroundMark x1="8587" y1="95000" x2="15217" y2="95000"/>
                          <a14:foregroundMark x1="7283" y1="94844" x2="7283" y2="94844"/>
                          <a14:foregroundMark x1="81957" y1="93359" x2="88370" y2="91484"/>
                          <a14:foregroundMark x1="77065" y1="97578" x2="73261" y2="97969"/>
                          <a14:foregroundMark x1="85543" y1="99297" x2="90000" y2="99297"/>
                          <a14:foregroundMark x1="88370" y1="95938" x2="91522" y2="90391"/>
                          <a14:foregroundMark x1="89457" y1="98906" x2="89457" y2="98906"/>
                          <a14:foregroundMark x1="89130" y1="98516" x2="89130" y2="98516"/>
                          <a14:foregroundMark x1="89674" y1="98359" x2="89674" y2="98359"/>
                          <a14:foregroundMark x1="90761" y1="97969" x2="90761" y2="97969"/>
                          <a14:foregroundMark x1="11630" y1="75156" x2="7283" y2="7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914" y="2002121"/>
              <a:ext cx="412265" cy="57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20F22E5-D6CF-4D0B-B64F-BC748145AAA3}"/>
              </a:ext>
            </a:extLst>
          </p:cNvPr>
          <p:cNvGrpSpPr/>
          <p:nvPr/>
        </p:nvGrpSpPr>
        <p:grpSpPr>
          <a:xfrm>
            <a:off x="7109601" y="1817842"/>
            <a:ext cx="648000" cy="648000"/>
            <a:chOff x="2559535" y="667407"/>
            <a:chExt cx="648000" cy="648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0D019D2-7937-9129-01E8-B42D6133B18F}"/>
                </a:ext>
              </a:extLst>
            </p:cNvPr>
            <p:cNvSpPr/>
            <p:nvPr/>
          </p:nvSpPr>
          <p:spPr>
            <a:xfrm>
              <a:off x="2559535" y="667407"/>
              <a:ext cx="648000" cy="64800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pic>
          <p:nvPicPr>
            <p:cNvPr id="1030" name="Picture 6" descr="Seminar Training workshop Computer Icons Education, Nursing Teamwork at  Work, text, orange png | PNGEgg">
              <a:extLst>
                <a:ext uri="{FF2B5EF4-FFF2-40B4-BE49-F238E27FC236}">
                  <a16:creationId xmlns:a16="http://schemas.microsoft.com/office/drawing/2014/main" id="{34D78088-15F6-847A-64D6-FBD22EC61A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30" b="94727" l="10000" r="90000">
                          <a14:foregroundMark x1="46778" y1="14063" x2="56333" y2="63086"/>
                          <a14:foregroundMark x1="56333" y1="63086" x2="56667" y2="63086"/>
                          <a14:foregroundMark x1="67889" y1="51367" x2="36889" y2="33789"/>
                          <a14:foregroundMark x1="36889" y1="33789" x2="35889" y2="17188"/>
                          <a14:foregroundMark x1="35889" y1="17188" x2="36222" y2="14648"/>
                          <a14:foregroundMark x1="38222" y1="15625" x2="32222" y2="26563"/>
                          <a14:foregroundMark x1="32222" y1="26563" x2="32000" y2="56836"/>
                          <a14:foregroundMark x1="32000" y1="56836" x2="42111" y2="65039"/>
                          <a14:foregroundMark x1="43333" y1="85547" x2="40222" y2="73047"/>
                          <a14:foregroundMark x1="40222" y1="73047" x2="43889" y2="43945"/>
                          <a14:foregroundMark x1="43889" y1="43945" x2="49556" y2="36133"/>
                          <a14:foregroundMark x1="55556" y1="20117" x2="49778" y2="14063"/>
                          <a14:foregroundMark x1="49778" y1="14063" x2="49778" y2="14063"/>
                          <a14:foregroundMark x1="59889" y1="16602" x2="66444" y2="27148"/>
                          <a14:foregroundMark x1="66444" y1="27148" x2="72556" y2="51367"/>
                          <a14:foregroundMark x1="72556" y1="51367" x2="73000" y2="56445"/>
                          <a14:foregroundMark x1="72444" y1="64844" x2="64222" y2="75195"/>
                          <a14:foregroundMark x1="64222" y1="75195" x2="46222" y2="77539"/>
                          <a14:foregroundMark x1="46222" y1="77539" x2="34222" y2="66211"/>
                          <a14:foregroundMark x1="40444" y1="72266" x2="45778" y2="75000"/>
                          <a14:foregroundMark x1="45778" y1="75000" x2="58667" y2="65430"/>
                          <a14:foregroundMark x1="58667" y1="65430" x2="54556" y2="26953"/>
                          <a14:foregroundMark x1="54556" y1="26953" x2="47889" y2="10547"/>
                          <a14:foregroundMark x1="47889" y1="10547" x2="30556" y2="43750"/>
                          <a14:foregroundMark x1="30556" y1="43750" x2="31889" y2="58008"/>
                          <a14:foregroundMark x1="31889" y1="58008" x2="34000" y2="63672"/>
                          <a14:foregroundMark x1="29667" y1="60547" x2="34000" y2="72266"/>
                          <a14:foregroundMark x1="34000" y1="72266" x2="55111" y2="81836"/>
                          <a14:foregroundMark x1="55111" y1="81836" x2="65556" y2="75977"/>
                          <a14:foregroundMark x1="66889" y1="70703" x2="69333" y2="48047"/>
                          <a14:foregroundMark x1="69333" y1="48047" x2="67556" y2="12500"/>
                          <a14:foregroundMark x1="67556" y1="12500" x2="65333" y2="8398"/>
                          <a14:foregroundMark x1="58667" y1="10352" x2="42333" y2="12109"/>
                          <a14:foregroundMark x1="52111" y1="3125" x2="49889" y2="2930"/>
                          <a14:foregroundMark x1="41222" y1="78125" x2="44000" y2="88086"/>
                          <a14:foregroundMark x1="44000" y1="88086" x2="47667" y2="94727"/>
                          <a14:foregroundMark x1="52778" y1="58398" x2="54111" y2="45898"/>
                          <a14:foregroundMark x1="54111" y1="45898" x2="58111" y2="33984"/>
                          <a14:foregroundMark x1="63667" y1="34375" x2="57556" y2="42188"/>
                          <a14:foregroundMark x1="64778" y1="42969" x2="40556" y2="48633"/>
                          <a14:foregroundMark x1="37556" y1="52344" x2="39778" y2="37109"/>
                          <a14:foregroundMark x1="39778" y1="37109" x2="43778" y2="25977"/>
                          <a14:foregroundMark x1="43778" y1="25977" x2="43778" y2="25977"/>
                          <a14:foregroundMark x1="46000" y1="30664" x2="48333" y2="57617"/>
                          <a14:foregroundMark x1="52889" y1="57617" x2="35444" y2="48438"/>
                          <a14:foregroundMark x1="35444" y1="48438" x2="34889" y2="44336"/>
                          <a14:foregroundMark x1="34333" y1="37109" x2="38333" y2="47852"/>
                          <a14:foregroundMark x1="38333" y1="47852" x2="44889" y2="54883"/>
                          <a14:foregroundMark x1="44889" y1="54883" x2="48333" y2="53516"/>
                          <a14:foregroundMark x1="40778" y1="54883" x2="36778" y2="40430"/>
                          <a14:foregroundMark x1="58222" y1="51367" x2="63667" y2="26953"/>
                          <a14:foregroundMark x1="63778" y1="25586" x2="65556" y2="61914"/>
                          <a14:foregroundMark x1="65556" y1="61914" x2="65222" y2="62305"/>
                          <a14:foregroundMark x1="60778" y1="41016" x2="56333" y2="22852"/>
                          <a14:foregroundMark x1="56667" y1="23633" x2="63889" y2="59180"/>
                          <a14:foregroundMark x1="63667" y1="58594" x2="59778" y2="23828"/>
                          <a14:foregroundMark x1="59778" y1="23828" x2="59889" y2="23242"/>
                          <a14:foregroundMark x1="63444" y1="42188" x2="34889" y2="535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7" r="19489"/>
            <a:stretch/>
          </p:blipFill>
          <p:spPr bwMode="auto">
            <a:xfrm>
              <a:off x="2596273" y="713840"/>
              <a:ext cx="589996" cy="557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3D68B89-DF34-7C06-73E7-44B87EB9D517}"/>
              </a:ext>
            </a:extLst>
          </p:cNvPr>
          <p:cNvSpPr/>
          <p:nvPr/>
        </p:nvSpPr>
        <p:spPr>
          <a:xfrm>
            <a:off x="3208481" y="1877919"/>
            <a:ext cx="2574065" cy="570764"/>
          </a:xfrm>
          <a:prstGeom prst="wedgeRoundRectCallout">
            <a:avLst>
              <a:gd name="adj1" fmla="val 56901"/>
              <a:gd name="adj2" fmla="val 137016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120 quota for industrial</a:t>
            </a:r>
          </a:p>
          <a:p>
            <a:r>
              <a:rPr lang="en-US" b="1"/>
              <a:t>94 </a:t>
            </a:r>
            <a:r>
              <a:rPr lang="en-US" b="1" dirty="0"/>
              <a:t>quota for commercial</a:t>
            </a:r>
            <a:endParaRPr lang="en-MY" b="1" dirty="0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0EE095B-47EE-ABD2-4DB2-18E350F0F593}"/>
              </a:ext>
            </a:extLst>
          </p:cNvPr>
          <p:cNvSpPr/>
          <p:nvPr/>
        </p:nvSpPr>
        <p:spPr>
          <a:xfrm>
            <a:off x="3818785" y="870918"/>
            <a:ext cx="3202316" cy="570764"/>
          </a:xfrm>
          <a:prstGeom prst="wedgeRoundRectCallout">
            <a:avLst>
              <a:gd name="adj1" fmla="val 52445"/>
              <a:gd name="adj2" fmla="val 133290"/>
              <a:gd name="adj3" fmla="val 16667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8 physical seminar/promotions</a:t>
            </a:r>
          </a:p>
          <a:p>
            <a:r>
              <a:rPr lang="en-US" b="1" dirty="0"/>
              <a:t>11 trainings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F9D97BA-6B56-5B62-5832-2210130916C0}"/>
              </a:ext>
            </a:extLst>
          </p:cNvPr>
          <p:cNvSpPr/>
          <p:nvPr/>
        </p:nvSpPr>
        <p:spPr>
          <a:xfrm>
            <a:off x="2152771" y="2881071"/>
            <a:ext cx="2690606" cy="570764"/>
          </a:xfrm>
          <a:prstGeom prst="wedgeRoundRectCallout">
            <a:avLst>
              <a:gd name="adj1" fmla="val 49121"/>
              <a:gd name="adj2" fmla="val 116524"/>
              <a:gd name="adj3" fmla="val 16667"/>
            </a:avLst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RM 18.8 million approved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867A77-B5F6-86A1-B5B3-6892F652D32F}"/>
              </a:ext>
            </a:extLst>
          </p:cNvPr>
          <p:cNvSpPr txBox="1"/>
          <p:nvPr/>
        </p:nvSpPr>
        <p:spPr>
          <a:xfrm rot="21233857">
            <a:off x="7089570" y="1233274"/>
            <a:ext cx="1749382" cy="707886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spc="300" dirty="0">
                <a:solidFill>
                  <a:schemeClr val="bg1"/>
                </a:solidFill>
              </a:rPr>
              <a:t>EACG</a:t>
            </a:r>
            <a:endParaRPr lang="en-MY" sz="4000" b="1" i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2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2A6D50-311C-CFE4-6998-15A464CC8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21539" t="29577" r="21596" b="12012"/>
          <a:stretch/>
        </p:blipFill>
        <p:spPr>
          <a:xfrm>
            <a:off x="3957012" y="173162"/>
            <a:ext cx="3465708" cy="47346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6E03D9-13B9-46AA-A734-92831375CC7F}"/>
              </a:ext>
            </a:extLst>
          </p:cNvPr>
          <p:cNvSpPr/>
          <p:nvPr/>
        </p:nvSpPr>
        <p:spPr>
          <a:xfrm>
            <a:off x="1" y="152400"/>
            <a:ext cx="2328530" cy="48588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221A98-A11C-410E-898B-06AD74BB4068}"/>
              </a:ext>
            </a:extLst>
          </p:cNvPr>
          <p:cNvSpPr txBox="1">
            <a:spLocks/>
          </p:cNvSpPr>
          <p:nvPr/>
        </p:nvSpPr>
        <p:spPr>
          <a:xfrm>
            <a:off x="-191389" y="2120576"/>
            <a:ext cx="2709834" cy="94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chemeClr val="bg1"/>
                </a:solidFill>
                <a:latin typeface="Arial"/>
                <a:cs typeface="Arial"/>
              </a:rPr>
              <a:t>FOR</a:t>
            </a:r>
          </a:p>
          <a:p>
            <a:r>
              <a:rPr lang="en-GB" sz="3000" b="1" dirty="0">
                <a:solidFill>
                  <a:schemeClr val="bg1"/>
                </a:solidFill>
                <a:latin typeface="Arial"/>
                <a:cs typeface="Arial"/>
              </a:rPr>
              <a:t>INQUIRIES</a:t>
            </a:r>
          </a:p>
        </p:txBody>
      </p:sp>
      <p:pic>
        <p:nvPicPr>
          <p:cNvPr id="20" name="Picture 19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D16CC324-217A-5DE8-D6C0-3DD69E0A1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5" b="57734"/>
          <a:stretch/>
        </p:blipFill>
        <p:spPr>
          <a:xfrm>
            <a:off x="2434861" y="802799"/>
            <a:ext cx="6626560" cy="14878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C8F9BB-435A-9ABD-589E-D839D4BE665D}"/>
              </a:ext>
            </a:extLst>
          </p:cNvPr>
          <p:cNvSpPr txBox="1"/>
          <p:nvPr/>
        </p:nvSpPr>
        <p:spPr>
          <a:xfrm>
            <a:off x="4403859" y="2359097"/>
            <a:ext cx="26885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OR</a:t>
            </a:r>
            <a:endParaRPr lang="en-MY" sz="2200" b="1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F512D47-25F3-E58E-BCA7-605DF3E186DB}"/>
              </a:ext>
            </a:extLst>
          </p:cNvPr>
          <p:cNvGraphicFramePr>
            <a:graphicFrameLocks noGrp="1"/>
          </p:cNvGraphicFramePr>
          <p:nvPr/>
        </p:nvGraphicFramePr>
        <p:xfrm>
          <a:off x="2434861" y="3296091"/>
          <a:ext cx="6626559" cy="1187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6655">
                  <a:extLst>
                    <a:ext uri="{9D8B030D-6E8A-4147-A177-3AD203B41FA5}">
                      <a16:colId xmlns:a16="http://schemas.microsoft.com/office/drawing/2014/main" val="3829724630"/>
                    </a:ext>
                  </a:extLst>
                </a:gridCol>
                <a:gridCol w="3221665">
                  <a:extLst>
                    <a:ext uri="{9D8B030D-6E8A-4147-A177-3AD203B41FA5}">
                      <a16:colId xmlns:a16="http://schemas.microsoft.com/office/drawing/2014/main" val="1414634394"/>
                    </a:ext>
                  </a:extLst>
                </a:gridCol>
                <a:gridCol w="1948239">
                  <a:extLst>
                    <a:ext uri="{9D8B030D-6E8A-4147-A177-3AD203B41FA5}">
                      <a16:colId xmlns:a16="http://schemas.microsoft.com/office/drawing/2014/main" val="1416944301"/>
                    </a:ext>
                  </a:extLst>
                </a:gridCol>
              </a:tblGrid>
              <a:tr h="3400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Officer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Email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457860"/>
                  </a:ext>
                </a:extLst>
              </a:tr>
              <a:tr h="4111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Zulkhairee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linkClick r:id="rId4"/>
                        </a:rPr>
                        <a:t>Zulkhairee@seda.gov.my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018-9485525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5359119"/>
                  </a:ext>
                </a:extLst>
              </a:tr>
              <a:tr h="4111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EACG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linkClick r:id="rId5"/>
                        </a:rPr>
                        <a:t>eacg@seda.gov.my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03-88705800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90660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2DEFE8D-EF3D-A016-A092-E94243252FF9}"/>
              </a:ext>
            </a:extLst>
          </p:cNvPr>
          <p:cNvGrpSpPr/>
          <p:nvPr/>
        </p:nvGrpSpPr>
        <p:grpSpPr>
          <a:xfrm>
            <a:off x="4545419" y="2732763"/>
            <a:ext cx="2688561" cy="430887"/>
            <a:chOff x="4545419" y="3115535"/>
            <a:chExt cx="2688561" cy="43088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0606E1-D7CF-0765-F287-42CB585FC1B8}"/>
                </a:ext>
              </a:extLst>
            </p:cNvPr>
            <p:cNvSpPr txBox="1"/>
            <p:nvPr/>
          </p:nvSpPr>
          <p:spPr>
            <a:xfrm>
              <a:off x="4545419" y="3115535"/>
              <a:ext cx="26885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Contact us at:</a:t>
              </a:r>
            </a:p>
          </p:txBody>
        </p:sp>
        <p:pic>
          <p:nvPicPr>
            <p:cNvPr id="8" name="Graphic 7" descr="Receiver with solid fill">
              <a:extLst>
                <a:ext uri="{FF2B5EF4-FFF2-40B4-BE49-F238E27FC236}">
                  <a16:creationId xmlns:a16="http://schemas.microsoft.com/office/drawing/2014/main" id="{6B29844C-61CF-D6CF-BB9B-190C62C2F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46427" y="3129798"/>
              <a:ext cx="386224" cy="38622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77F2ABC-E5BB-0062-8CF3-960339F5025F}"/>
              </a:ext>
            </a:extLst>
          </p:cNvPr>
          <p:cNvGrpSpPr/>
          <p:nvPr/>
        </p:nvGrpSpPr>
        <p:grpSpPr>
          <a:xfrm>
            <a:off x="3241605" y="172579"/>
            <a:ext cx="5083684" cy="619347"/>
            <a:chOff x="3241605" y="268275"/>
            <a:chExt cx="5083684" cy="61934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7A238F-D081-F3A8-6FCE-24E31A77FCC5}"/>
                </a:ext>
              </a:extLst>
            </p:cNvPr>
            <p:cNvSpPr txBox="1"/>
            <p:nvPr/>
          </p:nvSpPr>
          <p:spPr>
            <a:xfrm>
              <a:off x="3850228" y="345995"/>
              <a:ext cx="44750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Website: www.seda.gov.my/eagrant</a:t>
              </a:r>
              <a:endParaRPr lang="en-MY" sz="2200" b="1" dirty="0"/>
            </a:p>
          </p:txBody>
        </p:sp>
        <p:pic>
          <p:nvPicPr>
            <p:cNvPr id="12" name="Graphic 11" descr="Internet with solid fill">
              <a:extLst>
                <a:ext uri="{FF2B5EF4-FFF2-40B4-BE49-F238E27FC236}">
                  <a16:creationId xmlns:a16="http://schemas.microsoft.com/office/drawing/2014/main" id="{27970867-5B92-220E-3794-4F0233BAA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41605" y="268275"/>
              <a:ext cx="619347" cy="619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271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"/>
          <p:cNvSpPr txBox="1"/>
          <p:nvPr/>
        </p:nvSpPr>
        <p:spPr>
          <a:xfrm>
            <a:off x="457202" y="2189447"/>
            <a:ext cx="8347261" cy="779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"/>
          <p:cNvSpPr/>
          <p:nvPr/>
        </p:nvSpPr>
        <p:spPr>
          <a:xfrm>
            <a:off x="457200" y="1993540"/>
            <a:ext cx="8123274" cy="830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2400" b="1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ISES2024 – PROPOSED CONTENTS AND SPEAKERS 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"/>
          <p:cNvSpPr txBox="1"/>
          <p:nvPr/>
        </p:nvSpPr>
        <p:spPr>
          <a:xfrm>
            <a:off x="-137711" y="4286250"/>
            <a:ext cx="941942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6</a:t>
            </a:r>
            <a:r>
              <a:rPr lang="en-US" sz="18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International Sustainable Energy </a:t>
            </a:r>
            <a:b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Summit (ISES) 2024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"/>
          <p:cNvPicPr preferRelativeResize="0"/>
          <p:nvPr/>
        </p:nvPicPr>
        <p:blipFill rotWithShape="1">
          <a:blip r:embed="rId3">
            <a:alphaModFix/>
          </a:blip>
          <a:srcRect t="8950"/>
          <a:stretch/>
        </p:blipFill>
        <p:spPr>
          <a:xfrm>
            <a:off x="-1" y="0"/>
            <a:ext cx="9144001" cy="416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FA77AF3-64E5-4728-B5C0-D49E4E9F27DD}"/>
              </a:ext>
            </a:extLst>
          </p:cNvPr>
          <p:cNvSpPr txBox="1">
            <a:spLocks/>
          </p:cNvSpPr>
          <p:nvPr/>
        </p:nvSpPr>
        <p:spPr>
          <a:xfrm>
            <a:off x="202129" y="36598"/>
            <a:ext cx="9259503" cy="94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2400" b="1">
                <a:latin typeface="Arial"/>
                <a:cs typeface="Arial"/>
              </a:rPr>
              <a:t>RE &amp; EE Training Modules </a:t>
            </a:r>
            <a:endParaRPr lang="en-MY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C88A04-BF2B-422A-A9CA-CCBD9FFFBD9C}"/>
              </a:ext>
            </a:extLst>
          </p:cNvPr>
          <p:cNvGrpSpPr/>
          <p:nvPr/>
        </p:nvGrpSpPr>
        <p:grpSpPr>
          <a:xfrm>
            <a:off x="161198" y="858372"/>
            <a:ext cx="8813375" cy="4002767"/>
            <a:chOff x="71548" y="840442"/>
            <a:chExt cx="8813375" cy="4002767"/>
          </a:xfrm>
        </p:grpSpPr>
        <p:pic>
          <p:nvPicPr>
            <p:cNvPr id="2050" name="Picture 2" descr="Banner image">
              <a:extLst>
                <a:ext uri="{FF2B5EF4-FFF2-40B4-BE49-F238E27FC236}">
                  <a16:creationId xmlns:a16="http://schemas.microsoft.com/office/drawing/2014/main" id="{D5BC1C58-D2B7-4BBA-9861-27772F89E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8" y="842683"/>
              <a:ext cx="1380904" cy="19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anner image">
              <a:extLst>
                <a:ext uri="{FF2B5EF4-FFF2-40B4-BE49-F238E27FC236}">
                  <a16:creationId xmlns:a16="http://schemas.microsoft.com/office/drawing/2014/main" id="{660BCAA8-ADAA-4045-9469-462AE0031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33" y="842683"/>
              <a:ext cx="1380905" cy="19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Banner image">
              <a:extLst>
                <a:ext uri="{FF2B5EF4-FFF2-40B4-BE49-F238E27FC236}">
                  <a16:creationId xmlns:a16="http://schemas.microsoft.com/office/drawing/2014/main" id="{D31F66D2-638D-48F6-BC98-F79A33DF5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526" y="2891145"/>
              <a:ext cx="1380904" cy="19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Banner image">
              <a:extLst>
                <a:ext uri="{FF2B5EF4-FFF2-40B4-BE49-F238E27FC236}">
                  <a16:creationId xmlns:a16="http://schemas.microsoft.com/office/drawing/2014/main" id="{D736D7F1-0BBD-4698-9EB4-4D22E464F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526" y="852769"/>
              <a:ext cx="1380905" cy="19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Banner image">
              <a:extLst>
                <a:ext uri="{FF2B5EF4-FFF2-40B4-BE49-F238E27FC236}">
                  <a16:creationId xmlns:a16="http://schemas.microsoft.com/office/drawing/2014/main" id="{3331C3EF-764B-4CF3-8E12-07770ADDF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279" y="2891145"/>
              <a:ext cx="1380905" cy="19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Banner image">
              <a:extLst>
                <a:ext uri="{FF2B5EF4-FFF2-40B4-BE49-F238E27FC236}">
                  <a16:creationId xmlns:a16="http://schemas.microsoft.com/office/drawing/2014/main" id="{BE73EABC-6CED-4F99-A8B5-FD7B37739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32" y="2891145"/>
              <a:ext cx="1380905" cy="19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Banner image">
              <a:extLst>
                <a:ext uri="{FF2B5EF4-FFF2-40B4-BE49-F238E27FC236}">
                  <a16:creationId xmlns:a16="http://schemas.microsoft.com/office/drawing/2014/main" id="{1833AEF0-EC27-4557-8768-F911D4E95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8" y="2891145"/>
              <a:ext cx="1380905" cy="19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Banner image">
              <a:extLst>
                <a:ext uri="{FF2B5EF4-FFF2-40B4-BE49-F238E27FC236}">
                  <a16:creationId xmlns:a16="http://schemas.microsoft.com/office/drawing/2014/main" id="{F6C64CFA-5725-428D-88A6-1AF1A8315C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280" y="852769"/>
              <a:ext cx="1380904" cy="19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Banner image">
              <a:extLst>
                <a:ext uri="{FF2B5EF4-FFF2-40B4-BE49-F238E27FC236}">
                  <a16:creationId xmlns:a16="http://schemas.microsoft.com/office/drawing/2014/main" id="{DB5255F7-DDF0-4EBB-B5D6-B419BD0E2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772" y="2891145"/>
              <a:ext cx="1380905" cy="19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Banner image">
              <a:extLst>
                <a:ext uri="{FF2B5EF4-FFF2-40B4-BE49-F238E27FC236}">
                  <a16:creationId xmlns:a16="http://schemas.microsoft.com/office/drawing/2014/main" id="{109FD3C0-D8E5-4D6A-AF19-ECAAE25A9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4019" y="2891145"/>
              <a:ext cx="1380904" cy="19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4" name="Picture 26" descr="Banner image">
              <a:extLst>
                <a:ext uri="{FF2B5EF4-FFF2-40B4-BE49-F238E27FC236}">
                  <a16:creationId xmlns:a16="http://schemas.microsoft.com/office/drawing/2014/main" id="{40384189-0386-4E3F-B8EC-C9CCA4D38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4019" y="840442"/>
              <a:ext cx="1380904" cy="19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6" name="Picture 28" descr="Banner image">
              <a:extLst>
                <a:ext uri="{FF2B5EF4-FFF2-40B4-BE49-F238E27FC236}">
                  <a16:creationId xmlns:a16="http://schemas.microsoft.com/office/drawing/2014/main" id="{F1522EB6-4D5F-4283-93A0-595D8A87B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771" y="852769"/>
              <a:ext cx="1380905" cy="195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id="{AD2C59D9-3584-40A0-B584-FE4B075B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506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6E03D9-13B9-46AA-A734-92831375CC7F}"/>
              </a:ext>
            </a:extLst>
          </p:cNvPr>
          <p:cNvSpPr/>
          <p:nvPr/>
        </p:nvSpPr>
        <p:spPr>
          <a:xfrm>
            <a:off x="0" y="152400"/>
            <a:ext cx="2680447" cy="48588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221A98-A11C-410E-898B-06AD74BB4068}"/>
              </a:ext>
            </a:extLst>
          </p:cNvPr>
          <p:cNvSpPr txBox="1">
            <a:spLocks/>
          </p:cNvSpPr>
          <p:nvPr/>
        </p:nvSpPr>
        <p:spPr>
          <a:xfrm>
            <a:off x="22070" y="878068"/>
            <a:ext cx="2491402" cy="94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>
                <a:solidFill>
                  <a:schemeClr val="bg1"/>
                </a:solidFill>
                <a:latin typeface="Arial"/>
                <a:cs typeface="Arial"/>
              </a:rPr>
              <a:t>Overview</a:t>
            </a:r>
          </a:p>
          <a:p>
            <a:r>
              <a:rPr lang="en-GB" sz="2400" b="1">
                <a:solidFill>
                  <a:schemeClr val="bg1"/>
                </a:solidFill>
                <a:latin typeface="Arial"/>
                <a:cs typeface="Arial"/>
              </a:rPr>
              <a:t>of SEDA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138C9-F999-425B-903A-0385FC6C733B}"/>
              </a:ext>
            </a:extLst>
          </p:cNvPr>
          <p:cNvSpPr/>
          <p:nvPr/>
        </p:nvSpPr>
        <p:spPr>
          <a:xfrm>
            <a:off x="90434" y="2107825"/>
            <a:ext cx="2491402" cy="224676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 algn="ctr">
              <a:spcBef>
                <a:spcPct val="0"/>
              </a:spcBef>
              <a:buClr>
                <a:srgbClr val="808080"/>
              </a:buClr>
              <a:buSzPct val="150000"/>
              <a:buFont typeface="Arial" panose="020B0604020202020204" pitchFamily="34" charset="0"/>
              <a:buNone/>
              <a:defRPr/>
            </a:pPr>
            <a:r>
              <a:rPr lang="en-US" altLang="en-US" sz="2000">
                <a:solidFill>
                  <a:schemeClr val="bg1"/>
                </a:solidFill>
                <a:latin typeface="Arial"/>
                <a:cs typeface="Arial"/>
              </a:rPr>
              <a:t>SEDA was established on 1</a:t>
            </a:r>
            <a:r>
              <a:rPr lang="en-US" altLang="en-US" sz="2000" baseline="30000">
                <a:solidFill>
                  <a:schemeClr val="bg1"/>
                </a:solidFill>
                <a:latin typeface="Arial"/>
                <a:cs typeface="Arial"/>
              </a:rPr>
              <a:t>st</a:t>
            </a:r>
            <a:r>
              <a:rPr lang="en-US" altLang="en-US" sz="2000">
                <a:solidFill>
                  <a:schemeClr val="bg1"/>
                </a:solidFill>
                <a:latin typeface="Arial"/>
                <a:cs typeface="Arial"/>
              </a:rPr>
              <a:t> September 2011 under the </a:t>
            </a:r>
            <a:r>
              <a:rPr lang="en-US" altLang="en-US" sz="2000" b="1">
                <a:solidFill>
                  <a:schemeClr val="bg1"/>
                </a:solidFill>
                <a:latin typeface="Arial"/>
                <a:cs typeface="Arial"/>
              </a:rPr>
              <a:t>SEDA Act 2011 [</a:t>
            </a:r>
            <a:r>
              <a:rPr lang="en-US" altLang="en-US" sz="2000" b="1" i="1">
                <a:solidFill>
                  <a:schemeClr val="bg1"/>
                </a:solidFill>
                <a:latin typeface="Arial"/>
                <a:cs typeface="Arial"/>
              </a:rPr>
              <a:t>Act 726</a:t>
            </a:r>
            <a:r>
              <a:rPr lang="en-US" altLang="en-US" sz="2000" b="1">
                <a:solidFill>
                  <a:schemeClr val="bg1"/>
                </a:solidFill>
                <a:latin typeface="Arial"/>
                <a:cs typeface="Arial"/>
              </a:rPr>
              <a:t>]</a:t>
            </a:r>
            <a:r>
              <a:rPr lang="en-US" altLang="en-US" sz="2000">
                <a:solidFill>
                  <a:schemeClr val="bg1"/>
                </a:solidFill>
                <a:latin typeface="Arial"/>
                <a:cs typeface="Arial"/>
              </a:rPr>
              <a:t> with some of the following functions: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5BDF16-383C-4674-9D78-57F30DFD03E0}"/>
              </a:ext>
            </a:extLst>
          </p:cNvPr>
          <p:cNvGrpSpPr/>
          <p:nvPr/>
        </p:nvGrpSpPr>
        <p:grpSpPr>
          <a:xfrm>
            <a:off x="2735872" y="295790"/>
            <a:ext cx="5603079" cy="4521133"/>
            <a:chOff x="3131840" y="348848"/>
            <a:chExt cx="5339025" cy="45211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7B7BC61-FC3B-421C-9F48-344D8F9245D6}"/>
                </a:ext>
              </a:extLst>
            </p:cNvPr>
            <p:cNvGrpSpPr/>
            <p:nvPr/>
          </p:nvGrpSpPr>
          <p:grpSpPr>
            <a:xfrm>
              <a:off x="3173797" y="364780"/>
              <a:ext cx="5256584" cy="486958"/>
              <a:chOff x="3173797" y="364780"/>
              <a:chExt cx="5256584" cy="486958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FF4948B-FB2D-4239-B940-10599738EB1E}"/>
                  </a:ext>
                </a:extLst>
              </p:cNvPr>
              <p:cNvGrpSpPr/>
              <p:nvPr/>
            </p:nvGrpSpPr>
            <p:grpSpPr>
              <a:xfrm>
                <a:off x="3173797" y="364780"/>
                <a:ext cx="5256584" cy="486958"/>
                <a:chOff x="3131840" y="1491630"/>
                <a:chExt cx="5256584" cy="576064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C6AF60D-9842-4E96-9E52-0071C51A8139}"/>
                    </a:ext>
                  </a:extLst>
                </p:cNvPr>
                <p:cNvSpPr/>
                <p:nvPr/>
              </p:nvSpPr>
              <p:spPr>
                <a:xfrm>
                  <a:off x="3131840" y="1491630"/>
                  <a:ext cx="5256584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Right Triangle 46">
                  <a:extLst>
                    <a:ext uri="{FF2B5EF4-FFF2-40B4-BE49-F238E27FC236}">
                      <a16:creationId xmlns:a16="http://schemas.microsoft.com/office/drawing/2014/main" id="{9FEA3F9F-78F3-4D09-BC23-7082BBC4C2FC}"/>
                    </a:ext>
                  </a:extLst>
                </p:cNvPr>
                <p:cNvSpPr/>
                <p:nvPr/>
              </p:nvSpPr>
              <p:spPr>
                <a:xfrm rot="5400000">
                  <a:off x="3203840" y="1419630"/>
                  <a:ext cx="576000" cy="720000"/>
                </a:xfrm>
                <a:prstGeom prst="rt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6E3976D-79AC-4A14-9941-C14EEB5E0B37}"/>
                  </a:ext>
                </a:extLst>
              </p:cNvPr>
              <p:cNvSpPr txBox="1"/>
              <p:nvPr/>
            </p:nvSpPr>
            <p:spPr>
              <a:xfrm>
                <a:off x="3173797" y="364780"/>
                <a:ext cx="5355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>
                    <a:solidFill>
                      <a:schemeClr val="bg1"/>
                    </a:solidFill>
                    <a:cs typeface="Arial" pitchFamily="34" charset="0"/>
                  </a:rPr>
                  <a:t>01</a:t>
                </a:r>
                <a:endParaRPr lang="ko-KR" altLang="en-US" sz="1400" b="1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D30B8EA-2FCF-4A4A-9370-92F8EC156123}"/>
                </a:ext>
              </a:extLst>
            </p:cNvPr>
            <p:cNvGrpSpPr/>
            <p:nvPr/>
          </p:nvGrpSpPr>
          <p:grpSpPr>
            <a:xfrm>
              <a:off x="3154860" y="1031974"/>
              <a:ext cx="5262339" cy="486958"/>
              <a:chOff x="3154860" y="1161862"/>
              <a:chExt cx="5262339" cy="48695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DBF0384-A84B-4726-A0D9-3F104C6408C9}"/>
                  </a:ext>
                </a:extLst>
              </p:cNvPr>
              <p:cNvGrpSpPr/>
              <p:nvPr/>
            </p:nvGrpSpPr>
            <p:grpSpPr>
              <a:xfrm>
                <a:off x="3160615" y="1161862"/>
                <a:ext cx="5256584" cy="486958"/>
                <a:chOff x="3131840" y="1491630"/>
                <a:chExt cx="5256584" cy="576064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346E99B-1A6D-4177-9083-7C7ECF57805B}"/>
                    </a:ext>
                  </a:extLst>
                </p:cNvPr>
                <p:cNvSpPr/>
                <p:nvPr/>
              </p:nvSpPr>
              <p:spPr>
                <a:xfrm>
                  <a:off x="3131840" y="1491630"/>
                  <a:ext cx="5256584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" name="Right Triangle 42">
                  <a:extLst>
                    <a:ext uri="{FF2B5EF4-FFF2-40B4-BE49-F238E27FC236}">
                      <a16:creationId xmlns:a16="http://schemas.microsoft.com/office/drawing/2014/main" id="{B6866D3E-F50D-402D-A0D4-611B650AA2B4}"/>
                    </a:ext>
                  </a:extLst>
                </p:cNvPr>
                <p:cNvSpPr/>
                <p:nvPr/>
              </p:nvSpPr>
              <p:spPr>
                <a:xfrm rot="5400000">
                  <a:off x="3203840" y="1419630"/>
                  <a:ext cx="576000" cy="720000"/>
                </a:xfrm>
                <a:prstGeom prst="rtTriangle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73EB0A6-345D-414B-B61D-017D79E9CD09}"/>
                  </a:ext>
                </a:extLst>
              </p:cNvPr>
              <p:cNvSpPr txBox="1"/>
              <p:nvPr/>
            </p:nvSpPr>
            <p:spPr>
              <a:xfrm>
                <a:off x="3154860" y="1161862"/>
                <a:ext cx="5331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>
                    <a:solidFill>
                      <a:schemeClr val="bg1"/>
                    </a:solidFill>
                    <a:cs typeface="Arial" pitchFamily="34" charset="0"/>
                  </a:rPr>
                  <a:t>02</a:t>
                </a:r>
                <a:endParaRPr lang="ko-KR" altLang="en-US" sz="1400" b="1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28DA8D-E397-4F4C-9CF8-7973A5834B8C}"/>
                </a:ext>
              </a:extLst>
            </p:cNvPr>
            <p:cNvGrpSpPr/>
            <p:nvPr/>
          </p:nvGrpSpPr>
          <p:grpSpPr>
            <a:xfrm>
              <a:off x="3154860" y="1699168"/>
              <a:ext cx="5256584" cy="486958"/>
              <a:chOff x="3154860" y="1739936"/>
              <a:chExt cx="5256584" cy="486958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3FDBC9B-0D5D-42CE-8611-964D3BC9FD17}"/>
                  </a:ext>
                </a:extLst>
              </p:cNvPr>
              <p:cNvGrpSpPr/>
              <p:nvPr/>
            </p:nvGrpSpPr>
            <p:grpSpPr>
              <a:xfrm>
                <a:off x="3154860" y="1739936"/>
                <a:ext cx="5256584" cy="486958"/>
                <a:chOff x="3131840" y="1491630"/>
                <a:chExt cx="5256584" cy="576064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2D3AC76-9181-4082-8806-07AC131A498D}"/>
                    </a:ext>
                  </a:extLst>
                </p:cNvPr>
                <p:cNvSpPr/>
                <p:nvPr/>
              </p:nvSpPr>
              <p:spPr>
                <a:xfrm>
                  <a:off x="3131840" y="1491630"/>
                  <a:ext cx="5256584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" name="Right Triangle 38">
                  <a:extLst>
                    <a:ext uri="{FF2B5EF4-FFF2-40B4-BE49-F238E27FC236}">
                      <a16:creationId xmlns:a16="http://schemas.microsoft.com/office/drawing/2014/main" id="{207E2535-5AF1-4FC0-ACE1-AB8256B80E9D}"/>
                    </a:ext>
                  </a:extLst>
                </p:cNvPr>
                <p:cNvSpPr/>
                <p:nvPr/>
              </p:nvSpPr>
              <p:spPr>
                <a:xfrm rot="5400000">
                  <a:off x="3203840" y="1419630"/>
                  <a:ext cx="576000" cy="720000"/>
                </a:xfrm>
                <a:prstGeom prst="rt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65A4535-F7B8-415B-8BAF-3E3E73682D3C}"/>
                  </a:ext>
                </a:extLst>
              </p:cNvPr>
              <p:cNvSpPr txBox="1"/>
              <p:nvPr/>
            </p:nvSpPr>
            <p:spPr>
              <a:xfrm>
                <a:off x="3154860" y="1739936"/>
                <a:ext cx="5355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>
                    <a:solidFill>
                      <a:schemeClr val="bg1"/>
                    </a:solidFill>
                    <a:cs typeface="Arial" pitchFamily="34" charset="0"/>
                  </a:rPr>
                  <a:t>03</a:t>
                </a:r>
                <a:endParaRPr lang="ko-KR" altLang="en-US" sz="1400" b="1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818C90-4A65-4B15-9F9D-477A7999F684}"/>
                </a:ext>
              </a:extLst>
            </p:cNvPr>
            <p:cNvGrpSpPr/>
            <p:nvPr/>
          </p:nvGrpSpPr>
          <p:grpSpPr>
            <a:xfrm>
              <a:off x="3143350" y="2366362"/>
              <a:ext cx="5262339" cy="486958"/>
              <a:chOff x="3143350" y="2343891"/>
              <a:chExt cx="5262339" cy="48695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587A4ED-90D9-4262-B3AA-7BE09651EB44}"/>
                  </a:ext>
                </a:extLst>
              </p:cNvPr>
              <p:cNvGrpSpPr/>
              <p:nvPr/>
            </p:nvGrpSpPr>
            <p:grpSpPr>
              <a:xfrm>
                <a:off x="3149105" y="2343891"/>
                <a:ext cx="5256584" cy="486958"/>
                <a:chOff x="3131840" y="1491630"/>
                <a:chExt cx="5256584" cy="576064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D5ED899-51CE-408B-8CDF-45301B00759F}"/>
                    </a:ext>
                  </a:extLst>
                </p:cNvPr>
                <p:cNvSpPr/>
                <p:nvPr/>
              </p:nvSpPr>
              <p:spPr>
                <a:xfrm>
                  <a:off x="3131840" y="1491630"/>
                  <a:ext cx="5256584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" name="Right Triangle 34">
                  <a:extLst>
                    <a:ext uri="{FF2B5EF4-FFF2-40B4-BE49-F238E27FC236}">
                      <a16:creationId xmlns:a16="http://schemas.microsoft.com/office/drawing/2014/main" id="{395C72E1-AA68-43D2-B782-A33D8F8E1764}"/>
                    </a:ext>
                  </a:extLst>
                </p:cNvPr>
                <p:cNvSpPr/>
                <p:nvPr/>
              </p:nvSpPr>
              <p:spPr>
                <a:xfrm rot="5400000">
                  <a:off x="3203840" y="1419630"/>
                  <a:ext cx="576000" cy="720000"/>
                </a:xfrm>
                <a:prstGeom prst="rtTriangle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0220BCC-C64D-4917-A94F-F4352E107699}"/>
                  </a:ext>
                </a:extLst>
              </p:cNvPr>
              <p:cNvSpPr txBox="1"/>
              <p:nvPr/>
            </p:nvSpPr>
            <p:spPr>
              <a:xfrm>
                <a:off x="3143350" y="2343891"/>
                <a:ext cx="5331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>
                    <a:solidFill>
                      <a:schemeClr val="bg1"/>
                    </a:solidFill>
                    <a:cs typeface="Arial" pitchFamily="34" charset="0"/>
                  </a:rPr>
                  <a:t>04</a:t>
                </a:r>
                <a:endParaRPr lang="ko-KR" altLang="en-US" sz="1400" b="1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F04F56-61C6-4AF1-A060-58CBD56A0203}"/>
                </a:ext>
              </a:extLst>
            </p:cNvPr>
            <p:cNvGrpSpPr/>
            <p:nvPr/>
          </p:nvGrpSpPr>
          <p:grpSpPr>
            <a:xfrm>
              <a:off x="3143350" y="3033556"/>
              <a:ext cx="5256584" cy="486958"/>
              <a:chOff x="3143350" y="2916607"/>
              <a:chExt cx="5256584" cy="48695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406A3E8-D365-4F9C-BEFE-F46D04A20B63}"/>
                  </a:ext>
                </a:extLst>
              </p:cNvPr>
              <p:cNvGrpSpPr/>
              <p:nvPr/>
            </p:nvGrpSpPr>
            <p:grpSpPr>
              <a:xfrm>
                <a:off x="3143350" y="2916607"/>
                <a:ext cx="5256584" cy="486958"/>
                <a:chOff x="3131840" y="1491630"/>
                <a:chExt cx="5256584" cy="576064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F20DB5C-C4D0-4510-B03A-58C2D6AD20E6}"/>
                    </a:ext>
                  </a:extLst>
                </p:cNvPr>
                <p:cNvSpPr/>
                <p:nvPr/>
              </p:nvSpPr>
              <p:spPr>
                <a:xfrm>
                  <a:off x="3131840" y="1491630"/>
                  <a:ext cx="5256584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" name="Right Triangle 30">
                  <a:extLst>
                    <a:ext uri="{FF2B5EF4-FFF2-40B4-BE49-F238E27FC236}">
                      <a16:creationId xmlns:a16="http://schemas.microsoft.com/office/drawing/2014/main" id="{A1A72484-9ED3-4A05-92B0-C72E56C1563D}"/>
                    </a:ext>
                  </a:extLst>
                </p:cNvPr>
                <p:cNvSpPr/>
                <p:nvPr/>
              </p:nvSpPr>
              <p:spPr>
                <a:xfrm rot="5400000">
                  <a:off x="3203840" y="1419630"/>
                  <a:ext cx="576000" cy="720000"/>
                </a:xfrm>
                <a:prstGeom prst="rt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571E760-ECAE-46B0-B66D-B43096FDF5C5}"/>
                  </a:ext>
                </a:extLst>
              </p:cNvPr>
              <p:cNvSpPr txBox="1"/>
              <p:nvPr/>
            </p:nvSpPr>
            <p:spPr>
              <a:xfrm>
                <a:off x="3143350" y="2916607"/>
                <a:ext cx="5355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>
                    <a:solidFill>
                      <a:schemeClr val="bg1"/>
                    </a:solidFill>
                    <a:cs typeface="Arial" pitchFamily="34" charset="0"/>
                  </a:rPr>
                  <a:t>05</a:t>
                </a:r>
                <a:endParaRPr lang="ko-KR" altLang="en-US" sz="1400" b="1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860E089-17B3-49D0-8FA7-D2D725504824}"/>
                </a:ext>
              </a:extLst>
            </p:cNvPr>
            <p:cNvGrpSpPr/>
            <p:nvPr/>
          </p:nvGrpSpPr>
          <p:grpSpPr>
            <a:xfrm>
              <a:off x="3131840" y="3700750"/>
              <a:ext cx="5262339" cy="486958"/>
              <a:chOff x="3131840" y="3520562"/>
              <a:chExt cx="5262339" cy="48695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5DFF17B-F79A-4E75-8B04-957F9F0CFA41}"/>
                  </a:ext>
                </a:extLst>
              </p:cNvPr>
              <p:cNvGrpSpPr/>
              <p:nvPr/>
            </p:nvGrpSpPr>
            <p:grpSpPr>
              <a:xfrm>
                <a:off x="3137595" y="3520562"/>
                <a:ext cx="5256584" cy="486958"/>
                <a:chOff x="3131840" y="1491630"/>
                <a:chExt cx="5256584" cy="576064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E894594-23AC-4410-802D-7A2BD944AC8C}"/>
                    </a:ext>
                  </a:extLst>
                </p:cNvPr>
                <p:cNvSpPr/>
                <p:nvPr/>
              </p:nvSpPr>
              <p:spPr>
                <a:xfrm>
                  <a:off x="3131840" y="1491630"/>
                  <a:ext cx="5256584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F80C60D2-748B-4E25-B948-6AC5EB12BE5D}"/>
                    </a:ext>
                  </a:extLst>
                </p:cNvPr>
                <p:cNvSpPr/>
                <p:nvPr/>
              </p:nvSpPr>
              <p:spPr>
                <a:xfrm rot="5400000">
                  <a:off x="3203840" y="1419630"/>
                  <a:ext cx="576000" cy="720000"/>
                </a:xfrm>
                <a:prstGeom prst="rtTriangle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9E25EA-4A3D-4BCE-92DB-ECB8F1EA0315}"/>
                  </a:ext>
                </a:extLst>
              </p:cNvPr>
              <p:cNvSpPr txBox="1"/>
              <p:nvPr/>
            </p:nvSpPr>
            <p:spPr>
              <a:xfrm>
                <a:off x="3131840" y="3520562"/>
                <a:ext cx="5331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>
                    <a:solidFill>
                      <a:schemeClr val="bg1"/>
                    </a:solidFill>
                    <a:cs typeface="Arial" pitchFamily="34" charset="0"/>
                  </a:rPr>
                  <a:t>06</a:t>
                </a:r>
                <a:endParaRPr lang="ko-KR" altLang="en-US" sz="1400" b="1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EC50D8-B3F8-49FE-9AAE-68789EA5F542}"/>
                </a:ext>
              </a:extLst>
            </p:cNvPr>
            <p:cNvGrpSpPr/>
            <p:nvPr/>
          </p:nvGrpSpPr>
          <p:grpSpPr>
            <a:xfrm>
              <a:off x="3131840" y="4367943"/>
              <a:ext cx="5256584" cy="486958"/>
              <a:chOff x="3131840" y="4367943"/>
              <a:chExt cx="5256584" cy="486958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B5DF6A8-3836-44FB-820B-AF659F84327B}"/>
                  </a:ext>
                </a:extLst>
              </p:cNvPr>
              <p:cNvGrpSpPr/>
              <p:nvPr/>
            </p:nvGrpSpPr>
            <p:grpSpPr>
              <a:xfrm>
                <a:off x="3131840" y="4367943"/>
                <a:ext cx="5256584" cy="486958"/>
                <a:chOff x="3131840" y="1491630"/>
                <a:chExt cx="5256584" cy="576064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5D17490-FC4F-466E-BCC4-1F7F2AD4D987}"/>
                    </a:ext>
                  </a:extLst>
                </p:cNvPr>
                <p:cNvSpPr/>
                <p:nvPr/>
              </p:nvSpPr>
              <p:spPr>
                <a:xfrm>
                  <a:off x="3131840" y="1491630"/>
                  <a:ext cx="5256584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" name="Right Triangle 22">
                  <a:extLst>
                    <a:ext uri="{FF2B5EF4-FFF2-40B4-BE49-F238E27FC236}">
                      <a16:creationId xmlns:a16="http://schemas.microsoft.com/office/drawing/2014/main" id="{088EB22E-947F-4037-AF6B-27113FC5B094}"/>
                    </a:ext>
                  </a:extLst>
                </p:cNvPr>
                <p:cNvSpPr/>
                <p:nvPr/>
              </p:nvSpPr>
              <p:spPr>
                <a:xfrm rot="5400000">
                  <a:off x="3203840" y="1419630"/>
                  <a:ext cx="576000" cy="720000"/>
                </a:xfrm>
                <a:prstGeom prst="rtTriangl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C43B1EB-843E-46E6-A35B-F119620536AC}"/>
                  </a:ext>
                </a:extLst>
              </p:cNvPr>
              <p:cNvSpPr txBox="1"/>
              <p:nvPr/>
            </p:nvSpPr>
            <p:spPr>
              <a:xfrm>
                <a:off x="3131840" y="4367943"/>
                <a:ext cx="5355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>
                    <a:solidFill>
                      <a:schemeClr val="bg1"/>
                    </a:solidFill>
                    <a:cs typeface="Arial" pitchFamily="34" charset="0"/>
                  </a:rPr>
                  <a:t>07</a:t>
                </a:r>
                <a:endParaRPr lang="ko-KR" altLang="en-US" sz="1400" b="1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150A43-904B-454B-A8E9-A6BFA277B8EC}"/>
                </a:ext>
              </a:extLst>
            </p:cNvPr>
            <p:cNvSpPr txBox="1"/>
            <p:nvPr/>
          </p:nvSpPr>
          <p:spPr>
            <a:xfrm>
              <a:off x="3863351" y="348848"/>
              <a:ext cx="43925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altLang="ko-KR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advise the Minister &amp; Government Entities on all matters relating to sustainable energy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C330C9-7C2B-4AFC-8B9C-67F5F680A655}"/>
                </a:ext>
              </a:extLst>
            </p:cNvPr>
            <p:cNvSpPr txBox="1"/>
            <p:nvPr/>
          </p:nvSpPr>
          <p:spPr>
            <a:xfrm>
              <a:off x="3834493" y="1008642"/>
              <a:ext cx="43925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altLang="ko-KR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promote &amp; implement national policy objectives for renewable energy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E63AFA-313E-43C5-B07E-2EC9F7E68F40}"/>
                </a:ext>
              </a:extLst>
            </p:cNvPr>
            <p:cNvSpPr txBox="1"/>
            <p:nvPr/>
          </p:nvSpPr>
          <p:spPr>
            <a:xfrm>
              <a:off x="3907964" y="1696439"/>
              <a:ext cx="43925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altLang="ko-KR" sz="1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promote, stimulate, facilitate and develop sustainable energy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86234B-77B5-4C59-9D7A-518B664ECAD4}"/>
                </a:ext>
              </a:extLst>
            </p:cNvPr>
            <p:cNvSpPr txBox="1"/>
            <p:nvPr/>
          </p:nvSpPr>
          <p:spPr>
            <a:xfrm>
              <a:off x="3769840" y="3679175"/>
              <a:ext cx="43925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altLang="ko-KR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promote private sector investment in sustainable energy sector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40F9EF-E768-4209-B6B0-B0B6D435B65F}"/>
                </a:ext>
              </a:extLst>
            </p:cNvPr>
            <p:cNvSpPr txBox="1"/>
            <p:nvPr/>
          </p:nvSpPr>
          <p:spPr>
            <a:xfrm>
              <a:off x="3686181" y="4346761"/>
              <a:ext cx="4784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altLang="ko-KR" sz="1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act as focal point on matters relating to sustainable energy &amp; climate change matters relating to energy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8C3AE8-19EE-4DA3-9E7B-E6E851962015}"/>
                </a:ext>
              </a:extLst>
            </p:cNvPr>
            <p:cNvSpPr txBox="1"/>
            <p:nvPr/>
          </p:nvSpPr>
          <p:spPr>
            <a:xfrm>
              <a:off x="3796621" y="2361454"/>
              <a:ext cx="43925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altLang="ko-KR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implement, manage, monitor &amp; review the Feed-in Tariff (</a:t>
              </a:r>
              <a:r>
                <a:rPr lang="en-MY" altLang="ko-KR" sz="1400" b="1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</a:t>
              </a:r>
              <a:r>
                <a:rPr lang="en-MY" altLang="ko-KR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system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D6818F3-B355-4744-A07B-4EF8102B65B6}"/>
              </a:ext>
            </a:extLst>
          </p:cNvPr>
          <p:cNvSpPr txBox="1"/>
          <p:nvPr/>
        </p:nvSpPr>
        <p:spPr>
          <a:xfrm>
            <a:off x="3348386" y="2996832"/>
            <a:ext cx="490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altLang="ko-KR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implement sustainable energy laws and recommend reforms to such laws to the Federal Government </a:t>
            </a:r>
          </a:p>
        </p:txBody>
      </p:sp>
    </p:spTree>
    <p:extLst>
      <p:ext uri="{BB962C8B-B14F-4D97-AF65-F5344CB8AC3E}">
        <p14:creationId xmlns:p14="http://schemas.microsoft.com/office/powerpoint/2010/main" val="3337993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D3DFF44-8F56-447E-9585-77B30DF619A8}"/>
              </a:ext>
            </a:extLst>
          </p:cNvPr>
          <p:cNvCxnSpPr>
            <a:cxnSpLocks/>
          </p:cNvCxnSpPr>
          <p:nvPr/>
        </p:nvCxnSpPr>
        <p:spPr>
          <a:xfrm>
            <a:off x="4628092" y="1636392"/>
            <a:ext cx="0" cy="13005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C70799-501A-4434-AA26-DA073D45D3D5}"/>
              </a:ext>
            </a:extLst>
          </p:cNvPr>
          <p:cNvCxnSpPr>
            <a:cxnSpLocks/>
          </p:cNvCxnSpPr>
          <p:nvPr/>
        </p:nvCxnSpPr>
        <p:spPr>
          <a:xfrm>
            <a:off x="2176529" y="3060756"/>
            <a:ext cx="39367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19">
            <a:extLst>
              <a:ext uri="{FF2B5EF4-FFF2-40B4-BE49-F238E27FC236}">
                <a16:creationId xmlns:a16="http://schemas.microsoft.com/office/drawing/2014/main" id="{3E19B8E7-958C-43B8-83D7-C5713B223E3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13244" y="2693273"/>
            <a:ext cx="2303462" cy="225802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45720" rIns="45720" anchor="ctr"/>
          <a:lstStyle/>
          <a:p>
            <a:pPr marL="571500" indent="-112713"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endParaRPr 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931CEC62-23F5-4D66-AEAC-1E1A33EE41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50302" y="935987"/>
            <a:ext cx="2686878" cy="344487"/>
          </a:xfrm>
          <a:prstGeom prst="rect">
            <a:avLst/>
          </a:prstGeom>
          <a:solidFill>
            <a:srgbClr val="002060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45720" rIns="4572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r>
              <a:rPr lang="en-US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of Authority</a:t>
            </a:r>
          </a:p>
        </p:txBody>
      </p:sp>
      <p:sp>
        <p:nvSpPr>
          <p:cNvPr id="28" name="AutoShape 3">
            <a:extLst>
              <a:ext uri="{FF2B5EF4-FFF2-40B4-BE49-F238E27FC236}">
                <a16:creationId xmlns:a16="http://schemas.microsoft.com/office/drawing/2014/main" id="{AE9B7910-1C81-4393-B4CD-DC3C646E9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690" y="1349170"/>
            <a:ext cx="4780323" cy="321211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lnSpc>
                <a:spcPct val="10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10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Executive Officer</a:t>
            </a:r>
          </a:p>
          <a:p>
            <a:pPr algn="ctr" eaLnBrk="0" hangingPunct="0">
              <a:lnSpc>
                <a:spcPct val="10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E146907B-72DC-4B1A-A4E1-463B8E33C3C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2035" y="935988"/>
            <a:ext cx="5180012" cy="1549400"/>
          </a:xfrm>
          <a:prstGeom prst="rect">
            <a:avLst/>
          </a:prstGeom>
          <a:noFill/>
          <a:ln w="3175">
            <a:solidFill>
              <a:schemeClr val="tx1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45720" rIns="45720" anchor="ctr"/>
          <a:lstStyle/>
          <a:p>
            <a:pPr marL="571500" indent="-112713"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endParaRPr 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0E6265FC-3BD5-4CA8-83E2-B06DA95C6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690" y="1761653"/>
            <a:ext cx="1913890" cy="230657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Unit</a:t>
            </a: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95A01AC8-1C28-45A6-BA97-551EDE790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123" y="1761653"/>
            <a:ext cx="1913890" cy="230657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Unit</a:t>
            </a: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3B83B6A9-AE4C-41C9-8157-CCB2A71804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3364" y="2710818"/>
            <a:ext cx="2303462" cy="1001154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45720" rIns="4572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r>
              <a:rPr lang="en-US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Planning and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r>
              <a:rPr lang="en-US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r>
              <a:rPr lang="en-US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Strategic Officer</a:t>
            </a: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E598025F-689E-47B1-801F-E0809664C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559" y="3937402"/>
            <a:ext cx="1913890" cy="230657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Planning Division</a:t>
            </a:r>
          </a:p>
        </p:txBody>
      </p:sp>
      <p:sp>
        <p:nvSpPr>
          <p:cNvPr id="34" name="AutoShape 3">
            <a:extLst>
              <a:ext uri="{FF2B5EF4-FFF2-40B4-BE49-F238E27FC236}">
                <a16:creationId xmlns:a16="http://schemas.microsoft.com/office/drawing/2014/main" id="{5B1482CE-99E7-4DCD-945B-A3FCC1ABC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559" y="4293320"/>
            <a:ext cx="1913890" cy="366710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Communications </a:t>
            </a:r>
          </a:p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</a:p>
        </p:txBody>
      </p:sp>
      <p:sp>
        <p:nvSpPr>
          <p:cNvPr id="42" name="Rectangle 19">
            <a:extLst>
              <a:ext uri="{FF2B5EF4-FFF2-40B4-BE49-F238E27FC236}">
                <a16:creationId xmlns:a16="http://schemas.microsoft.com/office/drawing/2014/main" id="{A5AA01DD-191A-4FC7-9C39-C73DC150074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23364" y="2710818"/>
            <a:ext cx="2303462" cy="2084270"/>
          </a:xfrm>
          <a:prstGeom prst="rect">
            <a:avLst/>
          </a:prstGeom>
          <a:noFill/>
          <a:ln w="3175">
            <a:solidFill>
              <a:schemeClr val="tx1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45720" rIns="45720" anchor="ctr"/>
          <a:lstStyle/>
          <a:p>
            <a:pPr marL="571500" indent="-112713"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endParaRPr 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19">
            <a:extLst>
              <a:ext uri="{FF2B5EF4-FFF2-40B4-BE49-F238E27FC236}">
                <a16:creationId xmlns:a16="http://schemas.microsoft.com/office/drawing/2014/main" id="{4D13E4F6-2E3F-491C-8BA6-B88B69232C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23552" y="2710818"/>
            <a:ext cx="2304000" cy="858345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45720" rIns="4572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r>
              <a:rPr lang="en-US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and Technical </a:t>
            </a:r>
            <a:br>
              <a:rPr lang="en-US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r>
              <a:rPr lang="en-US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</a:p>
        </p:txBody>
      </p:sp>
      <p:sp>
        <p:nvSpPr>
          <p:cNvPr id="56" name="AutoShape 3">
            <a:extLst>
              <a:ext uri="{FF2B5EF4-FFF2-40B4-BE49-F238E27FC236}">
                <a16:creationId xmlns:a16="http://schemas.microsoft.com/office/drawing/2014/main" id="{A72D5BA3-E038-4326-BE0D-B6AA29E70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1432" y="3661846"/>
            <a:ext cx="1913890" cy="230657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Operations Division</a:t>
            </a:r>
          </a:p>
        </p:txBody>
      </p:sp>
      <p:sp>
        <p:nvSpPr>
          <p:cNvPr id="58" name="Rectangle 19">
            <a:extLst>
              <a:ext uri="{FF2B5EF4-FFF2-40B4-BE49-F238E27FC236}">
                <a16:creationId xmlns:a16="http://schemas.microsoft.com/office/drawing/2014/main" id="{2CBF74D7-96F5-4469-9E2D-641410A20B3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23552" y="2710819"/>
            <a:ext cx="2304000" cy="1829665"/>
          </a:xfrm>
          <a:prstGeom prst="rect">
            <a:avLst/>
          </a:prstGeom>
          <a:noFill/>
          <a:ln w="3175">
            <a:solidFill>
              <a:schemeClr val="tx1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45720" rIns="45720" anchor="ctr"/>
          <a:lstStyle/>
          <a:p>
            <a:pPr marL="571500" indent="-112713"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endParaRPr 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AutoShape 3">
            <a:extLst>
              <a:ext uri="{FF2B5EF4-FFF2-40B4-BE49-F238E27FC236}">
                <a16:creationId xmlns:a16="http://schemas.microsoft.com/office/drawing/2014/main" id="{A816AF38-5C4B-41B7-8641-4CDE61FD0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159" y="3692310"/>
            <a:ext cx="1913890" cy="230657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 Division</a:t>
            </a:r>
          </a:p>
        </p:txBody>
      </p:sp>
      <p:sp>
        <p:nvSpPr>
          <p:cNvPr id="65" name="AutoShape 3">
            <a:extLst>
              <a:ext uri="{FF2B5EF4-FFF2-40B4-BE49-F238E27FC236}">
                <a16:creationId xmlns:a16="http://schemas.microsoft.com/office/drawing/2014/main" id="{8F6667BD-A2A1-45F8-B968-4E3B380E3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159" y="4048228"/>
            <a:ext cx="1913890" cy="426966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 and </a:t>
            </a:r>
          </a:p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 Division</a:t>
            </a:r>
          </a:p>
        </p:txBody>
      </p:sp>
      <p:sp>
        <p:nvSpPr>
          <p:cNvPr id="67" name="AutoShape 3">
            <a:extLst>
              <a:ext uri="{FF2B5EF4-FFF2-40B4-BE49-F238E27FC236}">
                <a16:creationId xmlns:a16="http://schemas.microsoft.com/office/drawing/2014/main" id="{A3AA61D3-9B65-4AB2-8816-C6F3C835C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1431" y="4017764"/>
            <a:ext cx="1915200" cy="430039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Development and </a:t>
            </a:r>
          </a:p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Facilitation Division</a:t>
            </a:r>
          </a:p>
        </p:txBody>
      </p:sp>
      <p:sp>
        <p:nvSpPr>
          <p:cNvPr id="68" name="Rectangle 19">
            <a:extLst>
              <a:ext uri="{FF2B5EF4-FFF2-40B4-BE49-F238E27FC236}">
                <a16:creationId xmlns:a16="http://schemas.microsoft.com/office/drawing/2014/main" id="{534790D7-0D92-44C3-B4F8-562441E3885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13244" y="2693273"/>
            <a:ext cx="2303462" cy="858344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45720" rIns="4572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r>
              <a:rPr lang="en-US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Services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folHlink"/>
              </a:buClr>
              <a:defRPr/>
            </a:pPr>
            <a:r>
              <a:rPr lang="en-US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</a:p>
        </p:txBody>
      </p:sp>
      <p:sp>
        <p:nvSpPr>
          <p:cNvPr id="70" name="AutoShape 3">
            <a:extLst>
              <a:ext uri="{FF2B5EF4-FFF2-40B4-BE49-F238E27FC236}">
                <a16:creationId xmlns:a16="http://schemas.microsoft.com/office/drawing/2014/main" id="{6D51F978-71C8-4420-8AEB-5F4ADFB80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171" y="2180753"/>
            <a:ext cx="1913890" cy="230657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Integrity Unit</a:t>
            </a:r>
          </a:p>
        </p:txBody>
      </p:sp>
      <p:sp>
        <p:nvSpPr>
          <p:cNvPr id="71" name="AutoShape 3">
            <a:extLst>
              <a:ext uri="{FF2B5EF4-FFF2-40B4-BE49-F238E27FC236}">
                <a16:creationId xmlns:a16="http://schemas.microsoft.com/office/drawing/2014/main" id="{6F176078-046D-4E77-AFBF-47BC836E0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1487" y="2180753"/>
            <a:ext cx="1913890" cy="230657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1100">
                <a:solidFill>
                  <a:schemeClr val="bg1"/>
                </a:solidFill>
                <a:latin typeface="Arial"/>
                <a:cs typeface="Arial"/>
              </a:rPr>
              <a:t>Internal Audit Unit</a:t>
            </a:r>
            <a:endParaRPr 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D7D041-0E16-4617-9775-94E5E87374AF}"/>
              </a:ext>
            </a:extLst>
          </p:cNvPr>
          <p:cNvCxnSpPr>
            <a:cxnSpLocks/>
          </p:cNvCxnSpPr>
          <p:nvPr/>
        </p:nvCxnSpPr>
        <p:spPr>
          <a:xfrm flipH="1">
            <a:off x="4636227" y="1280474"/>
            <a:ext cx="0" cy="686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AutoShape 3">
            <a:extLst>
              <a:ext uri="{FF2B5EF4-FFF2-40B4-BE49-F238E27FC236}">
                <a16:creationId xmlns:a16="http://schemas.microsoft.com/office/drawing/2014/main" id="{884FFE0B-F417-4B6C-92C9-C759DECBE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789" y="4597894"/>
            <a:ext cx="1913890" cy="230657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Services Division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D8D4127-7021-4152-AFFD-84A69F01CFFA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4151842" y="1876982"/>
            <a:ext cx="970281" cy="2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19D2931-4B50-4D71-B462-AFA0A946CF8D}"/>
              </a:ext>
            </a:extLst>
          </p:cNvPr>
          <p:cNvCxnSpPr>
            <a:cxnSpLocks/>
          </p:cNvCxnSpPr>
          <p:nvPr/>
        </p:nvCxnSpPr>
        <p:spPr>
          <a:xfrm flipV="1">
            <a:off x="4157536" y="2286618"/>
            <a:ext cx="9442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BBADBD93-3498-4900-93EF-85B8BCF376BB}"/>
              </a:ext>
            </a:extLst>
          </p:cNvPr>
          <p:cNvSpPr txBox="1">
            <a:spLocks/>
          </p:cNvSpPr>
          <p:nvPr/>
        </p:nvSpPr>
        <p:spPr>
          <a:xfrm>
            <a:off x="2406343" y="11901"/>
            <a:ext cx="4331313" cy="94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TEAM STRUCTURE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0E918F-40FF-9A97-579A-3D783C728C50}"/>
              </a:ext>
            </a:extLst>
          </p:cNvPr>
          <p:cNvSpPr/>
          <p:nvPr/>
        </p:nvSpPr>
        <p:spPr>
          <a:xfrm>
            <a:off x="3625703" y="3937402"/>
            <a:ext cx="2126512" cy="5760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9939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3C9F1D3-E29F-29C3-C99E-F6E31DC0F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21539" t="29577" r="21596" b="12012"/>
          <a:stretch/>
        </p:blipFill>
        <p:spPr>
          <a:xfrm>
            <a:off x="3957012" y="173162"/>
            <a:ext cx="3465708" cy="47346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6E03D9-13B9-46AA-A734-92831375CC7F}"/>
              </a:ext>
            </a:extLst>
          </p:cNvPr>
          <p:cNvSpPr/>
          <p:nvPr/>
        </p:nvSpPr>
        <p:spPr>
          <a:xfrm>
            <a:off x="0" y="142314"/>
            <a:ext cx="2680447" cy="48588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221A98-A11C-410E-898B-06AD74BB4068}"/>
              </a:ext>
            </a:extLst>
          </p:cNvPr>
          <p:cNvSpPr txBox="1">
            <a:spLocks/>
          </p:cNvSpPr>
          <p:nvPr/>
        </p:nvSpPr>
        <p:spPr>
          <a:xfrm>
            <a:off x="-320942" y="2051952"/>
            <a:ext cx="3287426" cy="94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500" b="1" dirty="0">
                <a:solidFill>
                  <a:schemeClr val="bg1"/>
                </a:solidFill>
                <a:latin typeface="Arial"/>
                <a:cs typeface="Arial"/>
              </a:rPr>
              <a:t>INTRODUCTION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138C9-F999-425B-903A-0385FC6C733B}"/>
              </a:ext>
            </a:extLst>
          </p:cNvPr>
          <p:cNvSpPr/>
          <p:nvPr/>
        </p:nvSpPr>
        <p:spPr>
          <a:xfrm>
            <a:off x="90434" y="2107825"/>
            <a:ext cx="2491402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 algn="ctr">
              <a:spcBef>
                <a:spcPct val="0"/>
              </a:spcBef>
              <a:buClr>
                <a:srgbClr val="808080"/>
              </a:buClr>
              <a:buSzPct val="150000"/>
              <a:buFont typeface="Arial" panose="020B0604020202020204" pitchFamily="34" charset="0"/>
              <a:buNone/>
              <a:defRPr/>
            </a:pPr>
            <a:endParaRPr lang="en-US" alt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8F810B0-CCCC-A2A8-0271-0C9093B37663}"/>
              </a:ext>
            </a:extLst>
          </p:cNvPr>
          <p:cNvCxnSpPr>
            <a:cxnSpLocks/>
          </p:cNvCxnSpPr>
          <p:nvPr/>
        </p:nvCxnSpPr>
        <p:spPr>
          <a:xfrm>
            <a:off x="2806990" y="2593024"/>
            <a:ext cx="6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7808605-91F4-0A6C-5318-A68262102FF3}"/>
              </a:ext>
            </a:extLst>
          </p:cNvPr>
          <p:cNvSpPr/>
          <p:nvPr/>
        </p:nvSpPr>
        <p:spPr>
          <a:xfrm>
            <a:off x="2853895" y="2746925"/>
            <a:ext cx="1585973" cy="3828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Approval</a:t>
            </a:r>
            <a:endParaRPr lang="en-MY" b="1" dirty="0"/>
          </a:p>
        </p:txBody>
      </p:sp>
      <p:sp>
        <p:nvSpPr>
          <p:cNvPr id="61" name="Arrow: Pentagon 60">
            <a:extLst>
              <a:ext uri="{FF2B5EF4-FFF2-40B4-BE49-F238E27FC236}">
                <a16:creationId xmlns:a16="http://schemas.microsoft.com/office/drawing/2014/main" id="{4A427FB4-F3B5-4F61-6470-F35EC1C0B8B7}"/>
              </a:ext>
            </a:extLst>
          </p:cNvPr>
          <p:cNvSpPr/>
          <p:nvPr/>
        </p:nvSpPr>
        <p:spPr>
          <a:xfrm>
            <a:off x="4993440" y="3234654"/>
            <a:ext cx="1896703" cy="1573618"/>
          </a:xfrm>
          <a:prstGeom prst="homePlate">
            <a:avLst>
              <a:gd name="adj" fmla="val 19594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0CE28D5-D52A-8837-1DAD-E6F903AE66F5}"/>
              </a:ext>
            </a:extLst>
          </p:cNvPr>
          <p:cNvSpPr/>
          <p:nvPr/>
        </p:nvSpPr>
        <p:spPr>
          <a:xfrm>
            <a:off x="4995580" y="2749185"/>
            <a:ext cx="1585973" cy="3828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Applicant</a:t>
            </a:r>
            <a:endParaRPr lang="en-MY" b="1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D868716-8E96-95D2-C6E0-0CA12C177ECF}"/>
              </a:ext>
            </a:extLst>
          </p:cNvPr>
          <p:cNvSpPr/>
          <p:nvPr/>
        </p:nvSpPr>
        <p:spPr>
          <a:xfrm>
            <a:off x="7112865" y="2766821"/>
            <a:ext cx="1585973" cy="3828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Auditor</a:t>
            </a:r>
            <a:endParaRPr lang="en-MY" b="1" dirty="0"/>
          </a:p>
        </p:txBody>
      </p:sp>
      <p:sp>
        <p:nvSpPr>
          <p:cNvPr id="65" name="Arrow: Pentagon 64">
            <a:extLst>
              <a:ext uri="{FF2B5EF4-FFF2-40B4-BE49-F238E27FC236}">
                <a16:creationId xmlns:a16="http://schemas.microsoft.com/office/drawing/2014/main" id="{5C1B038F-5276-DDCC-DD5B-8043EC87BA30}"/>
              </a:ext>
            </a:extLst>
          </p:cNvPr>
          <p:cNvSpPr/>
          <p:nvPr/>
        </p:nvSpPr>
        <p:spPr>
          <a:xfrm>
            <a:off x="2854838" y="3225166"/>
            <a:ext cx="1896703" cy="1573618"/>
          </a:xfrm>
          <a:prstGeom prst="homePlate">
            <a:avLst>
              <a:gd name="adj" fmla="val 19594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6" name="Arrow: Pentagon 65">
            <a:extLst>
              <a:ext uri="{FF2B5EF4-FFF2-40B4-BE49-F238E27FC236}">
                <a16:creationId xmlns:a16="http://schemas.microsoft.com/office/drawing/2014/main" id="{97F7A740-5CFA-DA00-0DE6-D11441432F84}"/>
              </a:ext>
            </a:extLst>
          </p:cNvPr>
          <p:cNvSpPr/>
          <p:nvPr/>
        </p:nvSpPr>
        <p:spPr>
          <a:xfrm>
            <a:off x="7112865" y="3238195"/>
            <a:ext cx="1896703" cy="1573618"/>
          </a:xfrm>
          <a:prstGeom prst="homePlate">
            <a:avLst>
              <a:gd name="adj" fmla="val 19594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7B959B7-C0C8-95A5-140A-47F34ADB5B3C}"/>
              </a:ext>
            </a:extLst>
          </p:cNvPr>
          <p:cNvGrpSpPr/>
          <p:nvPr/>
        </p:nvGrpSpPr>
        <p:grpSpPr>
          <a:xfrm>
            <a:off x="2876104" y="3319290"/>
            <a:ext cx="1894615" cy="1348140"/>
            <a:chOff x="2876104" y="3329922"/>
            <a:chExt cx="1894615" cy="134814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E530695-4390-7AEB-129A-34199BF0EAB0}"/>
                </a:ext>
              </a:extLst>
            </p:cNvPr>
            <p:cNvSpPr txBox="1"/>
            <p:nvPr/>
          </p:nvSpPr>
          <p:spPr>
            <a:xfrm>
              <a:off x="3350107" y="4216397"/>
              <a:ext cx="1420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Implementing Agency</a:t>
              </a:r>
            </a:p>
          </p:txBody>
        </p:sp>
        <p:pic>
          <p:nvPicPr>
            <p:cNvPr id="69" name="Picture 8" descr="Kementerian Tenaga... - Kementerian Tenaga dan Sumber Asli">
              <a:extLst>
                <a:ext uri="{FF2B5EF4-FFF2-40B4-BE49-F238E27FC236}">
                  <a16:creationId xmlns:a16="http://schemas.microsoft.com/office/drawing/2014/main" id="{36D8EFF0-729E-774B-CEB7-9AEE46B4B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104" y="3329922"/>
              <a:ext cx="570154" cy="570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0" descr="Kenapa senyap, Suruhanjaya Tenaga yang benarkan TNB laksana caj prorata">
              <a:extLst>
                <a:ext uri="{FF2B5EF4-FFF2-40B4-BE49-F238E27FC236}">
                  <a16:creationId xmlns:a16="http://schemas.microsoft.com/office/drawing/2014/main" id="{20FB0524-CD14-2E70-4A6F-75DC8B5BD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613" y="3891776"/>
              <a:ext cx="417580" cy="250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B701E8-E4CB-478E-FE6F-21141D241795}"/>
                </a:ext>
              </a:extLst>
            </p:cNvPr>
            <p:cNvSpPr txBox="1"/>
            <p:nvPr/>
          </p:nvSpPr>
          <p:spPr>
            <a:xfrm>
              <a:off x="3402458" y="3367823"/>
              <a:ext cx="1208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Executing Ministry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51A758-F142-84B2-866E-5B541BEB9F6C}"/>
                </a:ext>
              </a:extLst>
            </p:cNvPr>
            <p:cNvSpPr txBox="1"/>
            <p:nvPr/>
          </p:nvSpPr>
          <p:spPr>
            <a:xfrm>
              <a:off x="3405336" y="3836457"/>
              <a:ext cx="1124132" cy="340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1" dirty="0"/>
                <a:t>Coordinator</a:t>
              </a:r>
            </a:p>
          </p:txBody>
        </p:sp>
        <p:pic>
          <p:nvPicPr>
            <p:cNvPr id="73" name="Picture 12" descr="SEDA Malaysia">
              <a:extLst>
                <a:ext uri="{FF2B5EF4-FFF2-40B4-BE49-F238E27FC236}">
                  <a16:creationId xmlns:a16="http://schemas.microsoft.com/office/drawing/2014/main" id="{0571CEF6-D52E-0D0D-2BB1-C63D6DAB2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789" y="4269559"/>
              <a:ext cx="340735" cy="340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A134E62-E4DF-3139-A25F-1E7C5C7E6028}"/>
              </a:ext>
            </a:extLst>
          </p:cNvPr>
          <p:cNvSpPr txBox="1"/>
          <p:nvPr/>
        </p:nvSpPr>
        <p:spPr>
          <a:xfrm>
            <a:off x="5035068" y="3580545"/>
            <a:ext cx="1658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Building </a:t>
            </a:r>
          </a:p>
          <a:p>
            <a:pPr algn="ctr"/>
            <a:r>
              <a:rPr lang="en-US" sz="1400" b="1" dirty="0"/>
              <a:t>or </a:t>
            </a:r>
          </a:p>
          <a:p>
            <a:pPr algn="ctr"/>
            <a:r>
              <a:rPr lang="en-US" sz="1400" b="1" dirty="0"/>
              <a:t>Installation Owner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493497B-A1D3-67F5-6972-420344A23C26}"/>
              </a:ext>
            </a:extLst>
          </p:cNvPr>
          <p:cNvSpPr txBox="1"/>
          <p:nvPr/>
        </p:nvSpPr>
        <p:spPr>
          <a:xfrm>
            <a:off x="7015081" y="3414573"/>
            <a:ext cx="196743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ESCO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dirty="0"/>
              <a:t>Energy Service Company</a:t>
            </a:r>
          </a:p>
          <a:p>
            <a:pPr algn="ctr"/>
            <a:r>
              <a:rPr lang="en-US" sz="1200" dirty="0"/>
              <a:t>Must be registered with</a:t>
            </a:r>
          </a:p>
          <a:p>
            <a:pPr algn="ctr"/>
            <a:r>
              <a:rPr lang="en-US" sz="1200" dirty="0"/>
              <a:t>ST (Peninsular &amp; Sabah)</a:t>
            </a:r>
          </a:p>
          <a:p>
            <a:pPr algn="ctr"/>
            <a:r>
              <a:rPr lang="en-US" sz="1200" dirty="0"/>
              <a:t>EIU (Sarawak)</a:t>
            </a:r>
            <a:endParaRPr lang="en-MY" sz="1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71F087-2420-182A-11A0-CAC65BACD857}"/>
              </a:ext>
            </a:extLst>
          </p:cNvPr>
          <p:cNvSpPr/>
          <p:nvPr/>
        </p:nvSpPr>
        <p:spPr>
          <a:xfrm>
            <a:off x="5465719" y="1021921"/>
            <a:ext cx="3530073" cy="14096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180975" indent="-1809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MY" sz="1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 will be given to the building owner</a:t>
            </a:r>
          </a:p>
          <a:p>
            <a:pPr marL="180975" indent="-1809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MY" sz="1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 owner must appoint Energy Service Companies (ESCO) to carry out energy audit activities</a:t>
            </a:r>
          </a:p>
          <a:p>
            <a:pPr marL="180975" indent="-1809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MY" sz="1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 owner will use the grant for energy audit purposes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134307-CE3A-F704-9F0B-8E22A42C5993}"/>
              </a:ext>
            </a:extLst>
          </p:cNvPr>
          <p:cNvSpPr/>
          <p:nvPr/>
        </p:nvSpPr>
        <p:spPr>
          <a:xfrm>
            <a:off x="2787988" y="408733"/>
            <a:ext cx="2556918" cy="12557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Energy Audit Conditional Grant (EACG) is an energy efficiency programme under the 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12th Malaysia Plan (RMK-12)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for the implementation year of 2021-2025. 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692944-A12D-69B0-2947-ED57613384BE}"/>
              </a:ext>
            </a:extLst>
          </p:cNvPr>
          <p:cNvSpPr txBox="1"/>
          <p:nvPr/>
        </p:nvSpPr>
        <p:spPr>
          <a:xfrm>
            <a:off x="2783991" y="1754430"/>
            <a:ext cx="2556918" cy="6771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Grant</a:t>
            </a:r>
          </a:p>
          <a:p>
            <a:pPr algn="ctr"/>
            <a:r>
              <a:rPr lang="en-US" sz="1200" dirty="0"/>
              <a:t>Industrial : up to RM 100,000</a:t>
            </a:r>
          </a:p>
          <a:p>
            <a:pPr algn="ctr" defTabSz="404813"/>
            <a:r>
              <a:rPr lang="en-US" sz="1200" dirty="0"/>
              <a:t>Commercial : up to RM 60,000</a:t>
            </a:r>
            <a:endParaRPr lang="en-MY" sz="1200" dirty="0"/>
          </a:p>
        </p:txBody>
      </p:sp>
    </p:spTree>
    <p:extLst>
      <p:ext uri="{BB962C8B-B14F-4D97-AF65-F5344CB8AC3E}">
        <p14:creationId xmlns:p14="http://schemas.microsoft.com/office/powerpoint/2010/main" val="44264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74" grpId="0"/>
      <p:bldP spid="75" grpId="0"/>
      <p:bldP spid="32" grpId="0" animBg="1"/>
      <p:bldP spid="33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5FA3EDD-0B9C-1FB8-B6FE-8507CB0A29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21539" t="29577" r="21596" b="12012"/>
          <a:stretch/>
        </p:blipFill>
        <p:spPr>
          <a:xfrm>
            <a:off x="3957012" y="173162"/>
            <a:ext cx="3465708" cy="47346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6E03D9-13B9-46AA-A734-92831375CC7F}"/>
              </a:ext>
            </a:extLst>
          </p:cNvPr>
          <p:cNvSpPr/>
          <p:nvPr/>
        </p:nvSpPr>
        <p:spPr>
          <a:xfrm>
            <a:off x="1" y="152400"/>
            <a:ext cx="2062718" cy="48588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221A98-A11C-410E-898B-06AD74BB4068}"/>
              </a:ext>
            </a:extLst>
          </p:cNvPr>
          <p:cNvSpPr txBox="1">
            <a:spLocks/>
          </p:cNvSpPr>
          <p:nvPr/>
        </p:nvSpPr>
        <p:spPr>
          <a:xfrm>
            <a:off x="-33007" y="2058549"/>
            <a:ext cx="2116992" cy="94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chemeClr val="bg1"/>
                </a:solidFill>
                <a:latin typeface="Arial"/>
                <a:cs typeface="Arial"/>
              </a:rPr>
              <a:t>ELIGIBILITY</a:t>
            </a:r>
          </a:p>
        </p:txBody>
      </p:sp>
      <p:sp>
        <p:nvSpPr>
          <p:cNvPr id="21" name="Google Shape;569;p39">
            <a:extLst>
              <a:ext uri="{FF2B5EF4-FFF2-40B4-BE49-F238E27FC236}">
                <a16:creationId xmlns:a16="http://schemas.microsoft.com/office/drawing/2014/main" id="{19B9D842-7970-5352-FC5A-6B5EEE795BE6}"/>
              </a:ext>
            </a:extLst>
          </p:cNvPr>
          <p:cNvSpPr/>
          <p:nvPr/>
        </p:nvSpPr>
        <p:spPr>
          <a:xfrm>
            <a:off x="2164556" y="411421"/>
            <a:ext cx="2236635" cy="4371456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70;p39">
            <a:extLst>
              <a:ext uri="{FF2B5EF4-FFF2-40B4-BE49-F238E27FC236}">
                <a16:creationId xmlns:a16="http://schemas.microsoft.com/office/drawing/2014/main" id="{1FE6269D-059D-6D76-4953-AD997655FBA9}"/>
              </a:ext>
            </a:extLst>
          </p:cNvPr>
          <p:cNvSpPr/>
          <p:nvPr/>
        </p:nvSpPr>
        <p:spPr>
          <a:xfrm>
            <a:off x="4505250" y="411421"/>
            <a:ext cx="2236635" cy="437145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571;p39">
            <a:extLst>
              <a:ext uri="{FF2B5EF4-FFF2-40B4-BE49-F238E27FC236}">
                <a16:creationId xmlns:a16="http://schemas.microsoft.com/office/drawing/2014/main" id="{DAC6E571-FA3F-0ED7-7B05-B957716647BD}"/>
              </a:ext>
            </a:extLst>
          </p:cNvPr>
          <p:cNvSpPr/>
          <p:nvPr/>
        </p:nvSpPr>
        <p:spPr>
          <a:xfrm>
            <a:off x="6843213" y="411421"/>
            <a:ext cx="2236635" cy="4371456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572;p39">
            <a:extLst>
              <a:ext uri="{FF2B5EF4-FFF2-40B4-BE49-F238E27FC236}">
                <a16:creationId xmlns:a16="http://schemas.microsoft.com/office/drawing/2014/main" id="{9E2CD48D-91A8-E421-D719-16605946B206}"/>
              </a:ext>
            </a:extLst>
          </p:cNvPr>
          <p:cNvSpPr txBox="1">
            <a:spLocks noGrp="1"/>
          </p:cNvSpPr>
          <p:nvPr/>
        </p:nvSpPr>
        <p:spPr>
          <a:xfrm>
            <a:off x="2275986" y="1810721"/>
            <a:ext cx="2097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ELECTRICITY USAGE</a:t>
            </a:r>
            <a:endParaRPr dirty="0">
              <a:latin typeface="+mj-lt"/>
            </a:endParaRPr>
          </a:p>
        </p:txBody>
      </p:sp>
      <p:sp>
        <p:nvSpPr>
          <p:cNvPr id="25" name="Google Shape;573;p39">
            <a:extLst>
              <a:ext uri="{FF2B5EF4-FFF2-40B4-BE49-F238E27FC236}">
                <a16:creationId xmlns:a16="http://schemas.microsoft.com/office/drawing/2014/main" id="{114A68F3-387B-7945-BE0F-B14633741CCD}"/>
              </a:ext>
            </a:extLst>
          </p:cNvPr>
          <p:cNvSpPr txBox="1">
            <a:spLocks noGrp="1"/>
          </p:cNvSpPr>
          <p:nvPr/>
        </p:nvSpPr>
        <p:spPr>
          <a:xfrm>
            <a:off x="2166189" y="2359370"/>
            <a:ext cx="2207397" cy="182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indent="0">
              <a:buClr>
                <a:schemeClr val="dk1"/>
              </a:buClr>
              <a:buSzPts val="1100"/>
            </a:pPr>
            <a:r>
              <a:rPr lang="en-US" sz="1600" dirty="0">
                <a:latin typeface="+mj-lt"/>
              </a:rPr>
              <a:t>Open to any commercial and industrial installation with minimum monthly consumption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en-US" sz="1600" dirty="0"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100,000 kWh/month</a:t>
            </a:r>
          </a:p>
        </p:txBody>
      </p:sp>
      <p:sp>
        <p:nvSpPr>
          <p:cNvPr id="26" name="Google Shape;574;p39">
            <a:extLst>
              <a:ext uri="{FF2B5EF4-FFF2-40B4-BE49-F238E27FC236}">
                <a16:creationId xmlns:a16="http://schemas.microsoft.com/office/drawing/2014/main" id="{8BDA69F4-2EC9-8064-BDB7-DF906F0561A9}"/>
              </a:ext>
            </a:extLst>
          </p:cNvPr>
          <p:cNvSpPr txBox="1">
            <a:spLocks noGrp="1"/>
          </p:cNvSpPr>
          <p:nvPr/>
        </p:nvSpPr>
        <p:spPr>
          <a:xfrm>
            <a:off x="4548588" y="1948945"/>
            <a:ext cx="218673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NOT A PREVIOUS EACG APPLICANT</a:t>
            </a:r>
            <a:endParaRPr dirty="0">
              <a:latin typeface="+mj-lt"/>
            </a:endParaRPr>
          </a:p>
        </p:txBody>
      </p:sp>
      <p:sp>
        <p:nvSpPr>
          <p:cNvPr id="27" name="Google Shape;575;p39">
            <a:extLst>
              <a:ext uri="{FF2B5EF4-FFF2-40B4-BE49-F238E27FC236}">
                <a16:creationId xmlns:a16="http://schemas.microsoft.com/office/drawing/2014/main" id="{39C50BFC-568C-7144-FC03-BA71E92C1BF8}"/>
              </a:ext>
            </a:extLst>
          </p:cNvPr>
          <p:cNvSpPr txBox="1">
            <a:spLocks noGrp="1"/>
          </p:cNvSpPr>
          <p:nvPr/>
        </p:nvSpPr>
        <p:spPr>
          <a:xfrm>
            <a:off x="4505250" y="2684451"/>
            <a:ext cx="2227565" cy="1349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latin typeface="+mj-lt"/>
              </a:rPr>
              <a:t>Not eligible for any installation which has </a:t>
            </a:r>
            <a:r>
              <a:rPr lang="en-US" sz="1600" b="1" dirty="0">
                <a:latin typeface="+mj-lt"/>
              </a:rPr>
              <a:t>received a grant from the previous Energy Audit Conditional Grant</a:t>
            </a:r>
          </a:p>
        </p:txBody>
      </p:sp>
      <p:sp>
        <p:nvSpPr>
          <p:cNvPr id="28" name="Google Shape;576;p39">
            <a:extLst>
              <a:ext uri="{FF2B5EF4-FFF2-40B4-BE49-F238E27FC236}">
                <a16:creationId xmlns:a16="http://schemas.microsoft.com/office/drawing/2014/main" id="{387C0C83-7D5E-6137-4AB4-0826DD4F8DA6}"/>
              </a:ext>
            </a:extLst>
          </p:cNvPr>
          <p:cNvSpPr txBox="1">
            <a:spLocks noGrp="1"/>
          </p:cNvSpPr>
          <p:nvPr/>
        </p:nvSpPr>
        <p:spPr>
          <a:xfrm>
            <a:off x="6864780" y="2743295"/>
            <a:ext cx="223663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-Regular"/>
              <a:buNone/>
              <a:defRPr sz="25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r>
              <a:rPr lang="en" dirty="0">
                <a:latin typeface="+mj-lt"/>
              </a:rPr>
              <a:t>AGREED TO APPOINT PERSON IN CHARGE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E2AE309A-FD50-86E2-72A8-3982B65AE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773" y="792878"/>
            <a:ext cx="725236" cy="725236"/>
          </a:xfrm>
          <a:prstGeom prst="rect">
            <a:avLst/>
          </a:prstGeom>
        </p:spPr>
      </p:pic>
      <p:pic>
        <p:nvPicPr>
          <p:cNvPr id="31" name="Picture 30" descr="Logo&#10;&#10;Description automatically generated with low confidence">
            <a:extLst>
              <a:ext uri="{FF2B5EF4-FFF2-40B4-BE49-F238E27FC236}">
                <a16:creationId xmlns:a16="http://schemas.microsoft.com/office/drawing/2014/main" id="{96E0DE9E-572A-5FA1-FE85-B8E5B8E4C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397" y="899204"/>
            <a:ext cx="725236" cy="725236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C8BA9A65-8BDC-7B89-789C-46F3DF7E0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429" y="1505251"/>
            <a:ext cx="725237" cy="7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5757203-38D6-6A96-278A-E06BADD21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21539" t="29577" r="21596" b="12012"/>
          <a:stretch/>
        </p:blipFill>
        <p:spPr>
          <a:xfrm>
            <a:off x="3957012" y="130631"/>
            <a:ext cx="3465708" cy="47346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6E03D9-13B9-46AA-A734-92831375CC7F}"/>
              </a:ext>
            </a:extLst>
          </p:cNvPr>
          <p:cNvSpPr/>
          <p:nvPr/>
        </p:nvSpPr>
        <p:spPr>
          <a:xfrm>
            <a:off x="0" y="152400"/>
            <a:ext cx="2680447" cy="48588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F5C8624-0781-AB39-D66E-18A202308070}"/>
              </a:ext>
            </a:extLst>
          </p:cNvPr>
          <p:cNvSpPr/>
          <p:nvPr/>
        </p:nvSpPr>
        <p:spPr>
          <a:xfrm>
            <a:off x="2724909" y="92746"/>
            <a:ext cx="3234499" cy="48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221A98-A11C-410E-898B-06AD74BB4068}"/>
              </a:ext>
            </a:extLst>
          </p:cNvPr>
          <p:cNvSpPr txBox="1">
            <a:spLocks/>
          </p:cNvSpPr>
          <p:nvPr/>
        </p:nvSpPr>
        <p:spPr>
          <a:xfrm>
            <a:off x="-10631" y="2120576"/>
            <a:ext cx="2709834" cy="94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bg1"/>
                </a:solidFill>
                <a:latin typeface="Arial"/>
                <a:cs typeface="Arial"/>
              </a:rPr>
              <a:t>TERMS AND CONDITIONS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671FB78-26EB-0BCA-4510-B33CF208DE5E}"/>
              </a:ext>
            </a:extLst>
          </p:cNvPr>
          <p:cNvSpPr/>
          <p:nvPr/>
        </p:nvSpPr>
        <p:spPr>
          <a:xfrm>
            <a:off x="5905668" y="92746"/>
            <a:ext cx="3234499" cy="4901109"/>
          </a:xfrm>
          <a:prstGeom prst="rect">
            <a:avLst/>
          </a:prstGeom>
          <a:solidFill>
            <a:srgbClr val="F8EE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DA13EF0-2A89-5D64-2965-9CFC8CFE2A1A}"/>
              </a:ext>
            </a:extLst>
          </p:cNvPr>
          <p:cNvSpPr/>
          <p:nvPr/>
        </p:nvSpPr>
        <p:spPr>
          <a:xfrm>
            <a:off x="6262576" y="4263848"/>
            <a:ext cx="2332817" cy="5397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Target savings (%) are based on Energy Audit Report</a:t>
            </a:r>
            <a:endParaRPr lang="en-MY" sz="1400" dirty="0"/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3664DECE-E489-4271-9258-0577C1FA5C42}"/>
              </a:ext>
            </a:extLst>
          </p:cNvPr>
          <p:cNvGrpSpPr/>
          <p:nvPr/>
        </p:nvGrpSpPr>
        <p:grpSpPr>
          <a:xfrm>
            <a:off x="5613748" y="2232671"/>
            <a:ext cx="21600" cy="32040"/>
            <a:chOff x="5613748" y="1828624"/>
            <a:chExt cx="21600" cy="32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1038" name="Ink 1037">
                  <a:extLst>
                    <a:ext uri="{FF2B5EF4-FFF2-40B4-BE49-F238E27FC236}">
                      <a16:creationId xmlns:a16="http://schemas.microsoft.com/office/drawing/2014/main" id="{A20E4351-FCEF-ECD4-EFE4-1E84DE73E197}"/>
                    </a:ext>
                  </a:extLst>
                </p14:cNvPr>
                <p14:cNvContentPartPr/>
                <p14:nvPr/>
              </p14:nvContentPartPr>
              <p14:xfrm>
                <a:off x="5630668" y="1828624"/>
                <a:ext cx="4680" cy="360"/>
              </p14:xfrm>
            </p:contentPart>
          </mc:Choice>
          <mc:Fallback xmlns="">
            <p:pic>
              <p:nvPicPr>
                <p:cNvPr id="1038" name="Ink 1037">
                  <a:extLst>
                    <a:ext uri="{FF2B5EF4-FFF2-40B4-BE49-F238E27FC236}">
                      <a16:creationId xmlns:a16="http://schemas.microsoft.com/office/drawing/2014/main" id="{A20E4351-FCEF-ECD4-EFE4-1E84DE73E19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12668" y="1720624"/>
                  <a:ext cx="403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040" name="Ink 1039">
                  <a:extLst>
                    <a:ext uri="{FF2B5EF4-FFF2-40B4-BE49-F238E27FC236}">
                      <a16:creationId xmlns:a16="http://schemas.microsoft.com/office/drawing/2014/main" id="{85C1B28B-4AC9-1054-966F-1FEB93684A83}"/>
                    </a:ext>
                  </a:extLst>
                </p14:cNvPr>
                <p14:cNvContentPartPr/>
                <p14:nvPr/>
              </p14:nvContentPartPr>
              <p14:xfrm>
                <a:off x="5613748" y="1860304"/>
                <a:ext cx="360" cy="360"/>
              </p14:xfrm>
            </p:contentPart>
          </mc:Choice>
          <mc:Fallback xmlns="">
            <p:pic>
              <p:nvPicPr>
                <p:cNvPr id="1040" name="Ink 1039">
                  <a:extLst>
                    <a:ext uri="{FF2B5EF4-FFF2-40B4-BE49-F238E27FC236}">
                      <a16:creationId xmlns:a16="http://schemas.microsoft.com/office/drawing/2014/main" id="{85C1B28B-4AC9-1054-966F-1FEB93684A8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95748" y="1752304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F1253EA-F2CF-4C83-C3EE-BDB9A3D7EF4A}"/>
              </a:ext>
            </a:extLst>
          </p:cNvPr>
          <p:cNvGrpSpPr>
            <a:grpSpLocks noChangeAspect="1"/>
          </p:cNvGrpSpPr>
          <p:nvPr/>
        </p:nvGrpSpPr>
        <p:grpSpPr>
          <a:xfrm>
            <a:off x="4966743" y="1077287"/>
            <a:ext cx="1952027" cy="3041697"/>
            <a:chOff x="3774558" y="1127051"/>
            <a:chExt cx="2071731" cy="3332122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D2BDB060-0C5A-16FB-442D-AB0E17030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07" b="93770" l="3763" r="91398">
                          <a14:foregroundMark x1="23118" y1="28525" x2="52688" y2="21639"/>
                          <a14:foregroundMark x1="52688" y1="21639" x2="65054" y2="26230"/>
                          <a14:foregroundMark x1="63441" y1="14426" x2="47312" y2="4918"/>
                          <a14:foregroundMark x1="47312" y1="4918" x2="30108" y2="6557"/>
                          <a14:foregroundMark x1="51613" y1="10820" x2="61290" y2="27869"/>
                          <a14:foregroundMark x1="61290" y1="27869" x2="62903" y2="57705"/>
                          <a14:foregroundMark x1="62903" y1="57705" x2="59140" y2="61967"/>
                          <a14:foregroundMark x1="23118" y1="31475" x2="38710" y2="59672"/>
                          <a14:foregroundMark x1="48925" y1="69180" x2="56989" y2="67541"/>
                          <a14:foregroundMark x1="58602" y1="64918" x2="46774" y2="67541"/>
                          <a14:foregroundMark x1="59677" y1="56721" x2="38172" y2="62295"/>
                          <a14:foregroundMark x1="38172" y1="62295" x2="38172" y2="62623"/>
                          <a14:foregroundMark x1="12366" y1="33115" x2="41935" y2="67869"/>
                          <a14:foregroundMark x1="41935" y1="67869" x2="40860" y2="68525"/>
                          <a14:foregroundMark x1="29032" y1="50164" x2="38710" y2="65902"/>
                          <a14:foregroundMark x1="38710" y1="65902" x2="69355" y2="54426"/>
                          <a14:foregroundMark x1="69355" y1="54426" x2="81720" y2="41311"/>
                          <a14:foregroundMark x1="81720" y1="42623" x2="68817" y2="61967"/>
                          <a14:foregroundMark x1="68817" y1="61967" x2="64516" y2="62623"/>
                          <a14:foregroundMark x1="63441" y1="62623" x2="34946" y2="63934"/>
                          <a14:foregroundMark x1="34946" y1="63934" x2="33871" y2="61639"/>
                          <a14:foregroundMark x1="31183" y1="59672" x2="23656" y2="58689"/>
                          <a14:foregroundMark x1="10762" y1="43652" x2="9140" y2="41967"/>
                          <a14:foregroundMark x1="29032" y1="62623" x2="18616" y2="51807"/>
                          <a14:foregroundMark x1="9140" y1="41967" x2="4839" y2="30820"/>
                          <a14:foregroundMark x1="4839" y1="30820" x2="12366" y2="17049"/>
                          <a14:foregroundMark x1="12903" y1="16393" x2="25806" y2="8525"/>
                          <a14:foregroundMark x1="25806" y1="8525" x2="40860" y2="4590"/>
                          <a14:foregroundMark x1="40860" y1="4590" x2="59677" y2="4918"/>
                          <a14:foregroundMark x1="67555" y1="7573" x2="80108" y2="11803"/>
                          <a14:foregroundMark x1="59677" y1="4918" x2="60959" y2="5350"/>
                          <a14:foregroundMark x1="80108" y1="11803" x2="88710" y2="21311"/>
                          <a14:foregroundMark x1="88710" y1="21311" x2="89785" y2="32131"/>
                          <a14:foregroundMark x1="89785" y1="32131" x2="65591" y2="64590"/>
                          <a14:foregroundMark x1="65591" y1="64590" x2="62903" y2="66557"/>
                          <a14:foregroundMark x1="52151" y1="59016" x2="38172" y2="35410"/>
                          <a14:foregroundMark x1="43011" y1="36066" x2="52688" y2="63607"/>
                          <a14:foregroundMark x1="52688" y1="63607" x2="50000" y2="63934"/>
                          <a14:foregroundMark x1="30108" y1="42951" x2="26344" y2="68852"/>
                          <a14:foregroundMark x1="24194" y1="58033" x2="28495" y2="70164"/>
                          <a14:foregroundMark x1="28495" y1="70164" x2="45161" y2="72459"/>
                          <a14:foregroundMark x1="45161" y1="72459" x2="62903" y2="71475"/>
                          <a14:foregroundMark x1="62903" y1="71475" x2="75806" y2="55410"/>
                          <a14:foregroundMark x1="68817" y1="62951" x2="67742" y2="71148"/>
                          <a14:foregroundMark x1="68280" y1="69180" x2="45161" y2="71803"/>
                          <a14:foregroundMark x1="46237" y1="71803" x2="67204" y2="72131"/>
                          <a14:foregroundMark x1="52688" y1="72131" x2="32258" y2="71803"/>
                          <a14:foregroundMark x1="29570" y1="73443" x2="27419" y2="85902"/>
                          <a14:foregroundMark x1="30108" y1="80656" x2="36022" y2="93443"/>
                          <a14:foregroundMark x1="34409" y1="88525" x2="52151" y2="90164"/>
                          <a14:foregroundMark x1="52151" y1="90164" x2="62903" y2="82623"/>
                          <a14:foregroundMark x1="62903" y1="82623" x2="63441" y2="79672"/>
                          <a14:foregroundMark x1="63441" y1="72131" x2="60753" y2="83607"/>
                          <a14:foregroundMark x1="60753" y1="83607" x2="65591" y2="69180"/>
                          <a14:foregroundMark x1="65591" y1="73443" x2="62903" y2="86557"/>
                          <a14:foregroundMark x1="63441" y1="82623" x2="56989" y2="92787"/>
                          <a14:foregroundMark x1="56989" y1="92787" x2="66667" y2="79344"/>
                          <a14:foregroundMark x1="66667" y1="79344" x2="66667" y2="78033"/>
                          <a14:foregroundMark x1="66667" y1="76721" x2="66129" y2="88525"/>
                          <a14:foregroundMark x1="66129" y1="88525" x2="62366" y2="90492"/>
                          <a14:foregroundMark x1="64516" y1="86557" x2="43011" y2="93115"/>
                          <a14:foregroundMark x1="43011" y1="93115" x2="38172" y2="93115"/>
                          <a14:foregroundMark x1="38172" y1="91475" x2="52688" y2="94426"/>
                          <a14:foregroundMark x1="53763" y1="92787" x2="46237" y2="84262"/>
                          <a14:foregroundMark x1="46237" y1="84262" x2="47849" y2="77049"/>
                          <a14:foregroundMark x1="48925" y1="77705" x2="33871" y2="80656"/>
                          <a14:foregroundMark x1="33871" y1="80656" x2="53226" y2="82951"/>
                          <a14:foregroundMark x1="53226" y1="82951" x2="61290" y2="78361"/>
                          <a14:foregroundMark x1="58065" y1="72787" x2="52151" y2="83934"/>
                          <a14:foregroundMark x1="52151" y1="83934" x2="34946" y2="80984"/>
                          <a14:foregroundMark x1="34946" y1="80984" x2="36022" y2="78689"/>
                          <a14:foregroundMark x1="43011" y1="70820" x2="45161" y2="83279"/>
                          <a14:foregroundMark x1="45161" y1="83279" x2="43011" y2="86885"/>
                          <a14:foregroundMark x1="55914" y1="72787" x2="56452" y2="84262"/>
                          <a14:foregroundMark x1="56452" y1="84262" x2="34946" y2="77049"/>
                          <a14:foregroundMark x1="34946" y1="77049" x2="31183" y2="73770"/>
                          <a14:foregroundMark x1="32796" y1="68852" x2="29570" y2="74426"/>
                          <a14:foregroundMark x1="38710" y1="72787" x2="38710" y2="83279"/>
                          <a14:foregroundMark x1="38710" y1="83279" x2="52688" y2="78361"/>
                          <a14:foregroundMark x1="53763" y1="73115" x2="56989" y2="85246"/>
                          <a14:foregroundMark x1="56989" y1="85246" x2="55914" y2="76393"/>
                          <a14:foregroundMark x1="62903" y1="71803" x2="61828" y2="77705"/>
                          <a14:foregroundMark x1="83871" y1="38689" x2="84409" y2="25902"/>
                          <a14:foregroundMark x1="84409" y1="25902" x2="69892" y2="16721"/>
                          <a14:foregroundMark x1="69892" y1="16721" x2="51075" y2="13770"/>
                          <a14:foregroundMark x1="87097" y1="28197" x2="86559" y2="39344"/>
                          <a14:foregroundMark x1="86559" y1="39344" x2="85484" y2="41311"/>
                          <a14:foregroundMark x1="87097" y1="43279" x2="91935" y2="24590"/>
                          <a14:foregroundMark x1="77419" y1="21311" x2="41398" y2="11148"/>
                          <a14:foregroundMark x1="41398" y1="11148" x2="17204" y2="10164"/>
                          <a14:foregroundMark x1="17204" y1="10164" x2="12903" y2="11475"/>
                          <a14:foregroundMark x1="3763" y1="27541" x2="27957" y2="8525"/>
                          <a14:foregroundMark x1="27957" y1="8525" x2="39785" y2="4262"/>
                          <a14:foregroundMark x1="39247" y1="4590" x2="19892" y2="8852"/>
                          <a14:foregroundMark x1="19892" y1="8852" x2="8065" y2="17377"/>
                          <a14:foregroundMark x1="8065" y1="17377" x2="5376" y2="28852"/>
                          <a14:foregroundMark x1="5376" y1="28852" x2="5376" y2="29180"/>
                          <a14:foregroundMark x1="39247" y1="3934" x2="56989" y2="4918"/>
                          <a14:foregroundMark x1="56989" y1="4918" x2="76882" y2="12131"/>
                          <a14:foregroundMark x1="76882" y1="12131" x2="89247" y2="25574"/>
                          <a14:foregroundMark x1="89247" y1="25574" x2="90860" y2="37377"/>
                          <a14:foregroundMark x1="90860" y1="37377" x2="87097" y2="40328"/>
                          <a14:foregroundMark x1="84946" y1="43279" x2="84409" y2="45574"/>
                          <a14:foregroundMark x1="38710" y1="55738" x2="38172" y2="59016"/>
                          <a14:backgroundMark x1="76344" y1="4262" x2="60753" y2="1967"/>
                          <a14:backgroundMark x1="70430" y1="4262" x2="59140" y2="1639"/>
                          <a14:backgroundMark x1="70430" y1="4262" x2="57527" y2="1311"/>
                          <a14:backgroundMark x1="67742" y1="2951" x2="60753" y2="2295"/>
                          <a14:backgroundMark x1="16129" y1="77705" x2="5376" y2="51803"/>
                          <a14:backgroundMark x1="6452" y1="58361" x2="8065" y2="49508"/>
                          <a14:backgroundMark x1="15591" y1="57377" x2="9677" y2="51475"/>
                          <a14:backgroundMark x1="3226" y1="46885" x2="14516" y2="53770"/>
                          <a14:backgroundMark x1="86559" y1="56393" x2="92473" y2="47213"/>
                          <a14:backgroundMark x1="91398" y1="48197" x2="86559" y2="61311"/>
                          <a14:backgroundMark x1="95161" y1="49180" x2="84409" y2="56393"/>
                          <a14:backgroundMark x1="84409" y1="56393" x2="83871" y2="52459"/>
                        </a14:backgroundRemoval>
                      </a14:imgEffect>
                    </a14:imgLayer>
                  </a14:imgProps>
                </a:ext>
              </a:extLst>
            </a:blip>
            <a:srcRect b="27702"/>
            <a:stretch/>
          </p:blipFill>
          <p:spPr>
            <a:xfrm>
              <a:off x="3774558" y="1127051"/>
              <a:ext cx="2071731" cy="2456121"/>
            </a:xfrm>
            <a:prstGeom prst="rect">
              <a:avLst/>
            </a:prstGeom>
          </p:spPr>
        </p:pic>
        <p:pic>
          <p:nvPicPr>
            <p:cNvPr id="109" name="Picture 108" descr="A picture containing athletic game, sport&#10;&#10;Description automatically generated">
              <a:extLst>
                <a:ext uri="{FF2B5EF4-FFF2-40B4-BE49-F238E27FC236}">
                  <a16:creationId xmlns:a16="http://schemas.microsoft.com/office/drawing/2014/main" id="{0CFB9A3C-3506-83C1-8306-5380F20CC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95" b="98171" l="10000" r="90000">
                          <a14:foregroundMark x1="39878" y1="92561" x2="40854" y2="92561"/>
                          <a14:foregroundMark x1="48780" y1="2317" x2="48780" y2="2317"/>
                          <a14:foregroundMark x1="50366" y1="98171" x2="50366" y2="98171"/>
                        </a14:backgroundRemoval>
                      </a14:imgEffect>
                    </a14:imgLayer>
                  </a14:imgProps>
                </a:ext>
              </a:extLst>
            </a:blip>
            <a:srcRect l="18259" r="18788"/>
            <a:stretch/>
          </p:blipFill>
          <p:spPr>
            <a:xfrm>
              <a:off x="3774558" y="1168251"/>
              <a:ext cx="2071731" cy="3290922"/>
            </a:xfrm>
            <a:prstGeom prst="rect">
              <a:avLst/>
            </a:prstGeom>
          </p:spPr>
        </p:pic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D057609-41E2-A131-41CE-4EAD1EB42382}"/>
                </a:ext>
              </a:extLst>
            </p:cNvPr>
            <p:cNvCxnSpPr/>
            <p:nvPr/>
          </p:nvCxnSpPr>
          <p:spPr>
            <a:xfrm>
              <a:off x="3848982" y="2158411"/>
              <a:ext cx="1836000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839B712-5C99-BB55-7639-A7162A0AC67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35155" y="2068686"/>
              <a:ext cx="1692000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" name="Graphic 12" descr="Building with solid fill">
            <a:extLst>
              <a:ext uri="{FF2B5EF4-FFF2-40B4-BE49-F238E27FC236}">
                <a16:creationId xmlns:a16="http://schemas.microsoft.com/office/drawing/2014/main" id="{139DF952-2584-4D3E-50AC-7FE3FC336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45963" y="1410406"/>
            <a:ext cx="612684" cy="50360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D7DE4FC-856F-A664-16BC-B4A7528E0F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37" b="89981" l="10000" r="91087">
                        <a14:foregroundMark x1="41522" y1="27529" x2="41522" y2="27529"/>
                        <a14:foregroundMark x1="53152" y1="23930" x2="41957" y2="26654"/>
                        <a14:foregroundMark x1="70217" y1="29475" x2="84783" y2="19844"/>
                        <a14:foregroundMark x1="27391" y1="5837" x2="27391" y2="5837"/>
                        <a14:foregroundMark x1="70652" y1="6226" x2="70652" y2="6226"/>
                        <a14:foregroundMark x1="91087" y1="21109" x2="91087" y2="21109"/>
                        <a14:foregroundMark x1="90652" y1="27043" x2="89130" y2="36284"/>
                        <a14:foregroundMark x1="71196" y1="46693" x2="71196" y2="46693"/>
                        <a14:foregroundMark x1="72174" y1="61965" x2="72174" y2="61965"/>
                        <a14:foregroundMark x1="58478" y1="59533" x2="58478" y2="59533"/>
                        <a14:foregroundMark x1="57065" y1="45914" x2="57065" y2="45914"/>
                        <a14:foregroundMark x1="42935" y1="45914" x2="42935" y2="45914"/>
                        <a14:foregroundMark x1="43478" y1="57490" x2="43478" y2="57490"/>
                        <a14:foregroundMark x1="28370" y1="45136" x2="28370" y2="45136"/>
                        <a14:foregroundMark x1="27391" y1="58366" x2="27391" y2="58366"/>
                        <a14:foregroundMark x1="26848" y1="72763" x2="26848" y2="72763"/>
                        <a14:foregroundMark x1="41522" y1="73930" x2="41522" y2="73930"/>
                        <a14:foregroundMark x1="60000" y1="75195" x2="60000" y2="75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8813" y="2062337"/>
            <a:ext cx="460426" cy="600027"/>
          </a:xfrm>
          <a:prstGeom prst="rect">
            <a:avLst/>
          </a:prstGeom>
        </p:spPr>
      </p:pic>
      <p:pic>
        <p:nvPicPr>
          <p:cNvPr id="38" name="Picture 4" descr="Energy Saving Tips for Spring">
            <a:extLst>
              <a:ext uri="{FF2B5EF4-FFF2-40B4-BE49-F238E27FC236}">
                <a16:creationId xmlns:a16="http://schemas.microsoft.com/office/drawing/2014/main" id="{E3F79DFB-C7AD-B1AF-AE0B-92F0524FD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/>
          <a:stretch/>
        </p:blipFill>
        <p:spPr bwMode="auto">
          <a:xfrm>
            <a:off x="6020742" y="2123303"/>
            <a:ext cx="620674" cy="38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Financial statement Finance Report Organization Business, Business, angle,  people png | PNGEgg">
            <a:extLst>
              <a:ext uri="{FF2B5EF4-FFF2-40B4-BE49-F238E27FC236}">
                <a16:creationId xmlns:a16="http://schemas.microsoft.com/office/drawing/2014/main" id="{356DA417-B835-B882-A3A4-8C28228A9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3" b="95146" l="10000" r="90000">
                        <a14:foregroundMark x1="31222" y1="33592" x2="31222" y2="33592"/>
                        <a14:foregroundMark x1="59444" y1="28155" x2="59444" y2="28155"/>
                        <a14:foregroundMark x1="62111" y1="29126" x2="62111" y2="29126"/>
                        <a14:foregroundMark x1="47222" y1="65243" x2="47222" y2="65243"/>
                        <a14:foregroundMark x1="32333" y1="93010" x2="32333" y2="93010"/>
                        <a14:foregroundMark x1="35778" y1="90485" x2="35778" y2="90485"/>
                        <a14:foregroundMark x1="36000" y1="94757" x2="36000" y2="94757"/>
                        <a14:foregroundMark x1="65333" y1="93010" x2="65333" y2="93010"/>
                        <a14:foregroundMark x1="67444" y1="91068" x2="67444" y2="91068"/>
                        <a14:foregroundMark x1="62667" y1="94951" x2="62667" y2="94951"/>
                        <a14:foregroundMark x1="62111" y1="95146" x2="62111" y2="95146"/>
                        <a14:backgroundMark x1="40333" y1="60388" x2="40333" y2="60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6924" r="24737"/>
          <a:stretch/>
        </p:blipFill>
        <p:spPr bwMode="auto">
          <a:xfrm>
            <a:off x="6034751" y="1421585"/>
            <a:ext cx="460214" cy="4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Graphic 135" descr="Back with solid fill">
            <a:extLst>
              <a:ext uri="{FF2B5EF4-FFF2-40B4-BE49-F238E27FC236}">
                <a16:creationId xmlns:a16="http://schemas.microsoft.com/office/drawing/2014/main" id="{6577CCC6-C885-ED95-C56C-49444FFC64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020339" flipH="1">
            <a:off x="6437233" y="686385"/>
            <a:ext cx="914400" cy="914400"/>
          </a:xfrm>
          <a:prstGeom prst="rect">
            <a:avLst/>
          </a:prstGeom>
        </p:spPr>
      </p:pic>
      <p:pic>
        <p:nvPicPr>
          <p:cNvPr id="137" name="Graphic 136" descr="Back with solid fill">
            <a:extLst>
              <a:ext uri="{FF2B5EF4-FFF2-40B4-BE49-F238E27FC236}">
                <a16:creationId xmlns:a16="http://schemas.microsoft.com/office/drawing/2014/main" id="{B1387238-5859-99C6-D2AC-5115F53BFD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8029689">
            <a:off x="4077331" y="2189937"/>
            <a:ext cx="914400" cy="914400"/>
          </a:xfrm>
          <a:prstGeom prst="rect">
            <a:avLst/>
          </a:prstGeom>
        </p:spPr>
      </p:pic>
      <p:pic>
        <p:nvPicPr>
          <p:cNvPr id="138" name="Graphic 137" descr="Back with solid fill">
            <a:extLst>
              <a:ext uri="{FF2B5EF4-FFF2-40B4-BE49-F238E27FC236}">
                <a16:creationId xmlns:a16="http://schemas.microsoft.com/office/drawing/2014/main" id="{B5ABA727-2FAA-5089-7D2D-D49D50DFAC2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3112185" flipH="1">
            <a:off x="6770925" y="2143902"/>
            <a:ext cx="914400" cy="914400"/>
          </a:xfrm>
          <a:prstGeom prst="rect">
            <a:avLst/>
          </a:prstGeom>
        </p:spPr>
      </p:pic>
      <p:pic>
        <p:nvPicPr>
          <p:cNvPr id="139" name="Graphic 138" descr="Back with solid fill">
            <a:extLst>
              <a:ext uri="{FF2B5EF4-FFF2-40B4-BE49-F238E27FC236}">
                <a16:creationId xmlns:a16="http://schemas.microsoft.com/office/drawing/2014/main" id="{D77E395E-1C88-2443-0F44-E1017AF403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5829053" flipH="1">
            <a:off x="6202138" y="3218325"/>
            <a:ext cx="1030532" cy="1009215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DB909CC7-DEDF-94A4-3459-F9B3E4EE74C4}"/>
              </a:ext>
            </a:extLst>
          </p:cNvPr>
          <p:cNvGrpSpPr/>
          <p:nvPr/>
        </p:nvGrpSpPr>
        <p:grpSpPr>
          <a:xfrm>
            <a:off x="3172662" y="1410952"/>
            <a:ext cx="1482766" cy="550025"/>
            <a:chOff x="2843051" y="875691"/>
            <a:chExt cx="1865492" cy="939815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7AB2F362-7545-B5DC-638D-A013D24B8C55}"/>
                </a:ext>
              </a:extLst>
            </p:cNvPr>
            <p:cNvSpPr/>
            <p:nvPr/>
          </p:nvSpPr>
          <p:spPr>
            <a:xfrm>
              <a:off x="2843051" y="882785"/>
              <a:ext cx="1636480" cy="93272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D4BB6F88-51F9-829B-AA47-1D155FF97913}"/>
                </a:ext>
              </a:extLst>
            </p:cNvPr>
            <p:cNvSpPr txBox="1"/>
            <p:nvPr/>
          </p:nvSpPr>
          <p:spPr>
            <a:xfrm>
              <a:off x="2885287" y="875691"/>
              <a:ext cx="1823256" cy="89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Must appoint </a:t>
              </a:r>
            </a:p>
            <a:p>
              <a:r>
                <a:rPr lang="en-MY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REEM </a:t>
              </a:r>
              <a:r>
                <a:rPr lang="en-MY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 </a:t>
              </a:r>
              <a:r>
                <a:rPr lang="en-MY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PIC 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359EDAC-D8F2-84E0-5874-A290A33F5F70}"/>
              </a:ext>
            </a:extLst>
          </p:cNvPr>
          <p:cNvGrpSpPr/>
          <p:nvPr/>
        </p:nvGrpSpPr>
        <p:grpSpPr>
          <a:xfrm>
            <a:off x="6929169" y="2978222"/>
            <a:ext cx="2155218" cy="600503"/>
            <a:chOff x="6929169" y="2552912"/>
            <a:chExt cx="2155218" cy="60050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111B5AF-3D35-98D4-781C-FA3141958CE5}"/>
                </a:ext>
              </a:extLst>
            </p:cNvPr>
            <p:cNvSpPr/>
            <p:nvPr/>
          </p:nvSpPr>
          <p:spPr>
            <a:xfrm>
              <a:off x="6965513" y="2552912"/>
              <a:ext cx="2106927" cy="60050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5975ED-5188-119C-7D44-45281E9E2B8F}"/>
                </a:ext>
              </a:extLst>
            </p:cNvPr>
            <p:cNvSpPr txBox="1"/>
            <p:nvPr/>
          </p:nvSpPr>
          <p:spPr>
            <a:xfrm>
              <a:off x="6929169" y="2588281"/>
              <a:ext cx="1364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Implementation Cost</a:t>
              </a:r>
              <a:endParaRPr lang="en-MY" sz="1400" dirty="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5552880C-E9AA-570D-590E-A1E6CCA4894C}"/>
                </a:ext>
              </a:extLst>
            </p:cNvPr>
            <p:cNvSpPr txBox="1"/>
            <p:nvPr/>
          </p:nvSpPr>
          <p:spPr>
            <a:xfrm>
              <a:off x="8201572" y="2612981"/>
              <a:ext cx="253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&gt;</a:t>
              </a:r>
              <a:endParaRPr lang="en-MY" b="1" dirty="0"/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63AE121-BFD7-64C2-EA98-98D866E59815}"/>
                </a:ext>
              </a:extLst>
            </p:cNvPr>
            <p:cNvSpPr txBox="1"/>
            <p:nvPr/>
          </p:nvSpPr>
          <p:spPr>
            <a:xfrm>
              <a:off x="8329993" y="2580920"/>
              <a:ext cx="7543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Grant Applied</a:t>
              </a:r>
              <a:endParaRPr lang="en-MY" sz="1400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744FE76-5668-BCA3-521B-4CDF11E020E5}"/>
                </a:ext>
              </a:extLst>
            </p:cNvPr>
            <p:cNvCxnSpPr>
              <a:cxnSpLocks/>
            </p:cNvCxnSpPr>
            <p:nvPr/>
          </p:nvCxnSpPr>
          <p:spPr>
            <a:xfrm rot="18300000">
              <a:off x="8284282" y="2857033"/>
              <a:ext cx="97200" cy="45519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00A5D04-9B02-CCAE-5280-19E8CDB4E6C9}"/>
              </a:ext>
            </a:extLst>
          </p:cNvPr>
          <p:cNvSpPr/>
          <p:nvPr/>
        </p:nvSpPr>
        <p:spPr>
          <a:xfrm>
            <a:off x="7032169" y="1484485"/>
            <a:ext cx="2012453" cy="7561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58C47AE-4F62-91BE-68F6-52DC83C1C57E}"/>
              </a:ext>
            </a:extLst>
          </p:cNvPr>
          <p:cNvGrpSpPr/>
          <p:nvPr/>
        </p:nvGrpSpPr>
        <p:grpSpPr>
          <a:xfrm>
            <a:off x="2913093" y="3105125"/>
            <a:ext cx="1677198" cy="537041"/>
            <a:chOff x="2780706" y="2701078"/>
            <a:chExt cx="1811501" cy="53704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E84C222-48A2-05A7-5E24-DB02838766BD}"/>
                </a:ext>
              </a:extLst>
            </p:cNvPr>
            <p:cNvSpPr/>
            <p:nvPr/>
          </p:nvSpPr>
          <p:spPr>
            <a:xfrm>
              <a:off x="2780706" y="2701078"/>
              <a:ext cx="1766291" cy="5370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1C0BA92-1126-A41E-F754-17F307968CE9}"/>
                </a:ext>
              </a:extLst>
            </p:cNvPr>
            <p:cNvSpPr txBox="1"/>
            <p:nvPr/>
          </p:nvSpPr>
          <p:spPr>
            <a:xfrm>
              <a:off x="2802946" y="2704266"/>
              <a:ext cx="7690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Energy Audit</a:t>
              </a:r>
              <a:endParaRPr lang="en-MY" sz="1400" dirty="0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FA7C49E8-22BE-0BDA-1925-CF6137D110B7}"/>
                </a:ext>
              </a:extLst>
            </p:cNvPr>
            <p:cNvSpPr txBox="1"/>
            <p:nvPr/>
          </p:nvSpPr>
          <p:spPr>
            <a:xfrm>
              <a:off x="3616956" y="2796841"/>
              <a:ext cx="975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 months</a:t>
              </a:r>
              <a:endParaRPr lang="en-MY" sz="1400" dirty="0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215E9AB3-F177-E3D2-83EB-55262757392B}"/>
                </a:ext>
              </a:extLst>
            </p:cNvPr>
            <p:cNvSpPr txBox="1"/>
            <p:nvPr/>
          </p:nvSpPr>
          <p:spPr>
            <a:xfrm>
              <a:off x="3470103" y="2766064"/>
              <a:ext cx="12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=</a:t>
              </a:r>
              <a:endParaRPr lang="en-MY" dirty="0"/>
            </a:p>
          </p:txBody>
        </p:sp>
      </p:grpSp>
      <p:pic>
        <p:nvPicPr>
          <p:cNvPr id="1084" name="Graphic 1083" descr="Back with solid fill">
            <a:extLst>
              <a:ext uri="{FF2B5EF4-FFF2-40B4-BE49-F238E27FC236}">
                <a16:creationId xmlns:a16="http://schemas.microsoft.com/office/drawing/2014/main" id="{D39A43F0-4D04-2E83-9639-4359E1D66A7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19364530">
            <a:off x="4424283" y="691086"/>
            <a:ext cx="914400" cy="914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AB7B83A-B655-C184-8788-8D4922D3A630}"/>
              </a:ext>
            </a:extLst>
          </p:cNvPr>
          <p:cNvSpPr txBox="1"/>
          <p:nvPr/>
        </p:nvSpPr>
        <p:spPr>
          <a:xfrm>
            <a:off x="7049625" y="1475511"/>
            <a:ext cx="1998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Reporting: </a:t>
            </a:r>
          </a:p>
          <a:p>
            <a:pPr marL="85725" indent="-85725">
              <a:buFontTx/>
              <a:buChar char="-"/>
            </a:pPr>
            <a:r>
              <a:rPr lang="en-US" sz="1400" dirty="0"/>
              <a:t>Every 3 months to SEDA</a:t>
            </a:r>
            <a:endParaRPr lang="en-MY" sz="1400" dirty="0"/>
          </a:p>
          <a:p>
            <a:pPr marL="85725" indent="-85725">
              <a:buFontTx/>
              <a:buChar char="-"/>
            </a:pPr>
            <a:r>
              <a:rPr lang="en-MY" sz="1400" dirty="0"/>
              <a:t>Every 6 months to EMIS</a:t>
            </a:r>
            <a:endParaRPr lang="en-US" sz="14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0071A24-4148-9EEE-F80E-AECDE7DA691B}"/>
              </a:ext>
            </a:extLst>
          </p:cNvPr>
          <p:cNvSpPr txBox="1"/>
          <p:nvPr/>
        </p:nvSpPr>
        <p:spPr>
          <a:xfrm>
            <a:off x="6273558" y="117157"/>
            <a:ext cx="272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chemeClr val="accent6">
                    <a:lumMod val="75000"/>
                  </a:schemeClr>
                </a:solidFill>
              </a:rPr>
              <a:t>IMPLEMENTATION PHASE</a:t>
            </a:r>
          </a:p>
          <a:p>
            <a:pPr algn="ctr"/>
            <a:r>
              <a:rPr lang="en-MY" b="1" dirty="0">
                <a:solidFill>
                  <a:schemeClr val="accent6">
                    <a:lumMod val="75000"/>
                  </a:schemeClr>
                </a:solidFill>
              </a:rPr>
              <a:t>(3 years)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82182BD9-8810-50F0-7C16-102216FB732E}"/>
              </a:ext>
            </a:extLst>
          </p:cNvPr>
          <p:cNvSpPr txBox="1"/>
          <p:nvPr/>
        </p:nvSpPr>
        <p:spPr>
          <a:xfrm>
            <a:off x="3120869" y="110433"/>
            <a:ext cx="2378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b="1" dirty="0">
                <a:solidFill>
                  <a:schemeClr val="accent1">
                    <a:lumMod val="50000"/>
                  </a:schemeClr>
                </a:solidFill>
              </a:rPr>
              <a:t>ENERGY AUDIT PHASE</a:t>
            </a:r>
          </a:p>
          <a:p>
            <a:pPr algn="ctr"/>
            <a:r>
              <a:rPr lang="en-MY" b="1" dirty="0">
                <a:solidFill>
                  <a:schemeClr val="accent1">
                    <a:lumMod val="50000"/>
                  </a:schemeClr>
                </a:solidFill>
              </a:rPr>
              <a:t>(2 months)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55665A1-0799-336D-155D-45481988E54C}"/>
              </a:ext>
            </a:extLst>
          </p:cNvPr>
          <p:cNvSpPr txBox="1"/>
          <p:nvPr/>
        </p:nvSpPr>
        <p:spPr>
          <a:xfrm>
            <a:off x="2744245" y="4550817"/>
            <a:ext cx="3086893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27063" indent="-627063"/>
            <a:r>
              <a:rPr lang="en-MY" sz="1100" dirty="0"/>
              <a:t>REEM   : Registered Electrical Energy Manager</a:t>
            </a:r>
          </a:p>
          <a:p>
            <a:pPr marL="627063" indent="-627063"/>
            <a:r>
              <a:rPr lang="en-MY" sz="1100" dirty="0"/>
              <a:t>EMIS     : Energy Management Information System</a:t>
            </a:r>
          </a:p>
        </p:txBody>
      </p:sp>
      <p:pic>
        <p:nvPicPr>
          <p:cNvPr id="1030" name="Picture 6" descr="Arrow, background, cartoon, growth, percent, up icon - Download on  Iconfinder">
            <a:extLst>
              <a:ext uri="{FF2B5EF4-FFF2-40B4-BE49-F238E27FC236}">
                <a16:creationId xmlns:a16="http://schemas.microsoft.com/office/drawing/2014/main" id="{BEE2741D-9FD1-EF0B-8B7D-A3C8DF35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19" y="2784594"/>
            <a:ext cx="514287" cy="5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9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4" grpId="0" animBg="1"/>
      <p:bldP spid="40" grpId="0"/>
      <p:bldP spid="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B13AF21-C85B-89DF-00FA-AF701ACF6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21539" t="29577" r="21596" b="12012"/>
          <a:stretch/>
        </p:blipFill>
        <p:spPr>
          <a:xfrm>
            <a:off x="3957012" y="173162"/>
            <a:ext cx="3465708" cy="47346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6E03D9-13B9-46AA-A734-92831375CC7F}"/>
              </a:ext>
            </a:extLst>
          </p:cNvPr>
          <p:cNvSpPr/>
          <p:nvPr/>
        </p:nvSpPr>
        <p:spPr>
          <a:xfrm>
            <a:off x="0" y="152400"/>
            <a:ext cx="2680447" cy="48588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221A98-A11C-410E-898B-06AD74BB4068}"/>
              </a:ext>
            </a:extLst>
          </p:cNvPr>
          <p:cNvSpPr txBox="1">
            <a:spLocks/>
          </p:cNvSpPr>
          <p:nvPr/>
        </p:nvSpPr>
        <p:spPr>
          <a:xfrm>
            <a:off x="106329" y="2099310"/>
            <a:ext cx="2491402" cy="94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bg1"/>
                </a:solidFill>
                <a:latin typeface="Arial"/>
                <a:cs typeface="Arial"/>
              </a:rPr>
              <a:t>BENEFITS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F8DFF86-8430-1C97-ED5A-614B6467C966}"/>
              </a:ext>
            </a:extLst>
          </p:cNvPr>
          <p:cNvGrpSpPr/>
          <p:nvPr/>
        </p:nvGrpSpPr>
        <p:grpSpPr>
          <a:xfrm>
            <a:off x="4764595" y="802682"/>
            <a:ext cx="1931714" cy="1562233"/>
            <a:chOff x="7042167" y="3195869"/>
            <a:chExt cx="1931714" cy="1562233"/>
          </a:xfrm>
          <a:noFill/>
        </p:grpSpPr>
        <p:sp>
          <p:nvSpPr>
            <p:cNvPr id="67" name="Flowchart: Alternate Process 66">
              <a:extLst>
                <a:ext uri="{FF2B5EF4-FFF2-40B4-BE49-F238E27FC236}">
                  <a16:creationId xmlns:a16="http://schemas.microsoft.com/office/drawing/2014/main" id="{C2D98E3A-F0BD-BF3B-54BD-5F82AA59647B}"/>
                </a:ext>
              </a:extLst>
            </p:cNvPr>
            <p:cNvSpPr/>
            <p:nvPr/>
          </p:nvSpPr>
          <p:spPr>
            <a:xfrm>
              <a:off x="7124297" y="3195869"/>
              <a:ext cx="1743256" cy="1562233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8499C7D-AF02-2F4A-FADD-23982E181D70}"/>
                </a:ext>
              </a:extLst>
            </p:cNvPr>
            <p:cNvGrpSpPr/>
            <p:nvPr/>
          </p:nvGrpSpPr>
          <p:grpSpPr>
            <a:xfrm>
              <a:off x="7042167" y="3200930"/>
              <a:ext cx="1931714" cy="1542435"/>
              <a:chOff x="4623338" y="2870479"/>
              <a:chExt cx="1931714" cy="1542435"/>
            </a:xfrm>
            <a:grpFill/>
          </p:grpSpPr>
          <p:pic>
            <p:nvPicPr>
              <p:cNvPr id="68" name="Picture 16" descr="line chart ascending cartoon office worker Stock Footage Video (100%  Royalty-free) 4398278 | Shutterstock">
                <a:extLst>
                  <a:ext uri="{FF2B5EF4-FFF2-40B4-BE49-F238E27FC236}">
                    <a16:creationId xmlns:a16="http://schemas.microsoft.com/office/drawing/2014/main" id="{B4693CBB-825B-1098-9873-F0FF6F6250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5417" y1="22593" x2="45417" y2="22593"/>
                            <a14:foregroundMark x1="52083" y1="21481" x2="52083" y2="21481"/>
                            <a14:foregroundMark x1="71042" y1="49630" x2="71042" y2="49630"/>
                            <a14:foregroundMark x1="56042" y1="20741" x2="56042" y2="20741"/>
                            <a14:foregroundMark x1="61875" y1="51111" x2="61875" y2="51111"/>
                            <a14:foregroundMark x1="61667" y1="50000" x2="61667" y2="50000"/>
                            <a14:foregroundMark x1="51458" y1="17407" x2="51458" y2="17407"/>
                            <a14:foregroundMark x1="58125" y1="19630" x2="58125" y2="19630"/>
                            <a14:foregroundMark x1="28125" y1="18889" x2="28125" y2="18889"/>
                            <a14:foregroundMark x1="23125" y1="18889" x2="23125" y2="18889"/>
                            <a14:backgroundMark x1="61667" y1="57037" x2="61667" y2="57037"/>
                            <a14:backgroundMark x1="61042" y1="54444" x2="61042" y2="54444"/>
                            <a14:backgroundMark x1="61667" y1="48519" x2="61667" y2="485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3187" y="2870479"/>
                <a:ext cx="1835546" cy="1032496"/>
              </a:xfrm>
              <a:prstGeom prst="rect">
                <a:avLst/>
              </a:prstGeom>
              <a:grpFill/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F32A0B2-E2C6-12F8-900A-4A78DEB7AD35}"/>
                  </a:ext>
                </a:extLst>
              </p:cNvPr>
              <p:cNvSpPr txBox="1"/>
              <p:nvPr/>
            </p:nvSpPr>
            <p:spPr>
              <a:xfrm>
                <a:off x="4623338" y="3828139"/>
                <a:ext cx="1931714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Identify Potential Energy Savings</a:t>
                </a:r>
                <a:endParaRPr lang="en-MY" sz="1600" dirty="0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6106741-D65A-9754-D316-11C2C7A34CCA}"/>
              </a:ext>
            </a:extLst>
          </p:cNvPr>
          <p:cNvGrpSpPr/>
          <p:nvPr/>
        </p:nvGrpSpPr>
        <p:grpSpPr>
          <a:xfrm>
            <a:off x="6732644" y="2752141"/>
            <a:ext cx="1560862" cy="1795489"/>
            <a:chOff x="5355623" y="3089522"/>
            <a:chExt cx="1560862" cy="1795489"/>
          </a:xfrm>
        </p:grpSpPr>
        <p:sp>
          <p:nvSpPr>
            <p:cNvPr id="62" name="Flowchart: Alternate Process 61">
              <a:extLst>
                <a:ext uri="{FF2B5EF4-FFF2-40B4-BE49-F238E27FC236}">
                  <a16:creationId xmlns:a16="http://schemas.microsoft.com/office/drawing/2014/main" id="{41D3F331-25DE-868C-484A-39636E1C7CAA}"/>
                </a:ext>
              </a:extLst>
            </p:cNvPr>
            <p:cNvSpPr/>
            <p:nvPr/>
          </p:nvSpPr>
          <p:spPr>
            <a:xfrm>
              <a:off x="5355623" y="3089522"/>
              <a:ext cx="1457461" cy="1795489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A3DC527-DA8C-1FEE-E92E-BF94815FFDA0}"/>
                </a:ext>
              </a:extLst>
            </p:cNvPr>
            <p:cNvGrpSpPr/>
            <p:nvPr/>
          </p:nvGrpSpPr>
          <p:grpSpPr>
            <a:xfrm>
              <a:off x="5381094" y="3211448"/>
              <a:ext cx="1535391" cy="1654257"/>
              <a:chOff x="4218678" y="2208879"/>
              <a:chExt cx="1535391" cy="1654257"/>
            </a:xfrm>
          </p:grpSpPr>
          <p:pic>
            <p:nvPicPr>
              <p:cNvPr id="63" name="Picture 8" descr="Turn Off The Lights PNG and Turn Off The Lights Transparent Clipart Free  Download. - CleanPNG / KissPNG">
                <a:extLst>
                  <a:ext uri="{FF2B5EF4-FFF2-40B4-BE49-F238E27FC236}">
                    <a16:creationId xmlns:a16="http://schemas.microsoft.com/office/drawing/2014/main" id="{FAFEC4F3-4AAD-996B-2A33-003A0C1B69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000" b="92143" l="3462" r="98462">
                            <a14:foregroundMark x1="78846" y1="5714" x2="78846" y2="5714"/>
                            <a14:foregroundMark x1="93077" y1="20714" x2="93077" y2="21786"/>
                            <a14:foregroundMark x1="97692" y1="20357" x2="98462" y2="20357"/>
                            <a14:foregroundMark x1="85000" y1="31071" x2="85000" y2="31071"/>
                            <a14:foregroundMark x1="61538" y1="92143" x2="61538" y2="92143"/>
                            <a14:foregroundMark x1="36923" y1="18571" x2="36923" y2="18571"/>
                            <a14:foregroundMark x1="36154" y1="25357" x2="36154" y2="25357"/>
                            <a14:foregroundMark x1="11538" y1="33571" x2="11538" y2="33571"/>
                            <a14:foregroundMark x1="11923" y1="32857" x2="11923" y2="32857"/>
                            <a14:foregroundMark x1="7308" y1="28571" x2="7308" y2="28571"/>
                            <a14:foregroundMark x1="15769" y1="44643" x2="15769" y2="44643"/>
                            <a14:foregroundMark x1="20769" y1="30000" x2="20769" y2="30000"/>
                            <a14:foregroundMark x1="3462" y1="25357" x2="3462" y2="25357"/>
                            <a14:foregroundMark x1="11923" y1="52143" x2="12692" y2="52143"/>
                            <a14:foregroundMark x1="36154" y1="25714" x2="36154" y2="25714"/>
                            <a14:foregroundMark x1="36923" y1="23929" x2="36923" y2="2392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0962" y="2208879"/>
                <a:ext cx="1241525" cy="1337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E51B819-E2CD-DB0A-AA6E-1BB5CCF3E760}"/>
                  </a:ext>
                </a:extLst>
              </p:cNvPr>
              <p:cNvSpPr txBox="1"/>
              <p:nvPr/>
            </p:nvSpPr>
            <p:spPr>
              <a:xfrm>
                <a:off x="4218678" y="3524582"/>
                <a:ext cx="15353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50"/>
                    </a:solidFill>
                  </a:rPr>
                  <a:t>FREE</a:t>
                </a:r>
                <a:r>
                  <a:rPr lang="en-US" sz="1400" dirty="0"/>
                  <a:t> Awareness</a:t>
                </a:r>
                <a:endParaRPr lang="en-MY" sz="1400" dirty="0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990B2C-0526-D296-55EA-6D98AC680970}"/>
              </a:ext>
            </a:extLst>
          </p:cNvPr>
          <p:cNvGrpSpPr/>
          <p:nvPr/>
        </p:nvGrpSpPr>
        <p:grpSpPr>
          <a:xfrm>
            <a:off x="6720912" y="649035"/>
            <a:ext cx="1702691" cy="1831974"/>
            <a:chOff x="4914399" y="395050"/>
            <a:chExt cx="1702691" cy="1831974"/>
          </a:xfrm>
          <a:solidFill>
            <a:schemeClr val="bg1"/>
          </a:solidFill>
        </p:grpSpPr>
        <p:sp>
          <p:nvSpPr>
            <p:cNvPr id="59" name="Flowchart: Alternate Process 58">
              <a:extLst>
                <a:ext uri="{FF2B5EF4-FFF2-40B4-BE49-F238E27FC236}">
                  <a16:creationId xmlns:a16="http://schemas.microsoft.com/office/drawing/2014/main" id="{54C58866-A095-3FEF-82C3-DBA064792893}"/>
                </a:ext>
              </a:extLst>
            </p:cNvPr>
            <p:cNvSpPr/>
            <p:nvPr/>
          </p:nvSpPr>
          <p:spPr>
            <a:xfrm>
              <a:off x="4914399" y="395050"/>
              <a:ext cx="1630689" cy="1831974"/>
            </a:xfrm>
            <a:prstGeom prst="flowChartAlternateProcess">
              <a:avLst/>
            </a:prstGeom>
            <a:grpFill/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AAF3AA5-9359-4137-B877-A072C791C76B}"/>
                </a:ext>
              </a:extLst>
            </p:cNvPr>
            <p:cNvSpPr txBox="1"/>
            <p:nvPr/>
          </p:nvSpPr>
          <p:spPr>
            <a:xfrm>
              <a:off x="5005839" y="1856449"/>
              <a:ext cx="16112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B050"/>
                  </a:solidFill>
                </a:rPr>
                <a:t>FREE</a:t>
              </a:r>
              <a:r>
                <a:rPr lang="en-US" sz="1400" dirty="0"/>
                <a:t> </a:t>
              </a:r>
              <a:r>
                <a:rPr lang="en-US" sz="1600" dirty="0"/>
                <a:t>Facilitation</a:t>
              </a:r>
              <a:endParaRPr lang="en-MY" sz="1600" dirty="0"/>
            </a:p>
          </p:txBody>
        </p:sp>
        <p:pic>
          <p:nvPicPr>
            <p:cNvPr id="71" name="Picture 20" descr="Two people png images | PNGWing">
              <a:extLst>
                <a:ext uri="{FF2B5EF4-FFF2-40B4-BE49-F238E27FC236}">
                  <a16:creationId xmlns:a16="http://schemas.microsoft.com/office/drawing/2014/main" id="{E5C9E431-038A-ED95-D8B9-918E77349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67" b="89881" l="9457" r="90000">
                          <a14:foregroundMark x1="31630" y1="10714" x2="31630" y2="10714"/>
                          <a14:foregroundMark x1="33696" y1="15079" x2="28043" y2="7837"/>
                          <a14:foregroundMark x1="74022" y1="9722" x2="74022" y2="9722"/>
                          <a14:foregroundMark x1="72717" y1="5952" x2="67500" y2="4167"/>
                          <a14:foregroundMark x1="52500" y1="54365" x2="52500" y2="54365"/>
                          <a14:foregroundMark x1="53913" y1="55357" x2="48696" y2="53968"/>
                          <a14:foregroundMark x1="57500" y1="55655" x2="62826" y2="67460"/>
                          <a14:foregroundMark x1="62826" y1="67460" x2="78152" y2="32837"/>
                          <a14:foregroundMark x1="78152" y1="32837" x2="78587" y2="32639"/>
                          <a14:foregroundMark x1="60870" y1="81647" x2="73370" y2="81448"/>
                          <a14:foregroundMark x1="73370" y1="81448" x2="75435" y2="81448"/>
                          <a14:foregroundMark x1="9457" y1="68849" x2="9457" y2="78373"/>
                          <a14:foregroundMark x1="62283" y1="15873" x2="62283" y2="15873"/>
                          <a14:foregroundMark x1="64239" y1="16964" x2="61522" y2="14881"/>
                          <a14:foregroundMark x1="62717" y1="15675" x2="65652" y2="22123"/>
                          <a14:foregroundMark x1="28696" y1="89087" x2="19457" y2="898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825" y="517569"/>
              <a:ext cx="1321861" cy="1402104"/>
            </a:xfrm>
            <a:prstGeom prst="rect">
              <a:avLst/>
            </a:prstGeom>
            <a:grpFill/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7926D4-20D5-9F62-065F-2A717FDEB2D3}"/>
              </a:ext>
            </a:extLst>
          </p:cNvPr>
          <p:cNvGrpSpPr/>
          <p:nvPr/>
        </p:nvGrpSpPr>
        <p:grpSpPr>
          <a:xfrm>
            <a:off x="2837390" y="570092"/>
            <a:ext cx="1896249" cy="1932169"/>
            <a:chOff x="4847993" y="994826"/>
            <a:chExt cx="1896249" cy="1932169"/>
          </a:xfrm>
          <a:solidFill>
            <a:schemeClr val="bg1"/>
          </a:solidFill>
        </p:grpSpPr>
        <p:sp>
          <p:nvSpPr>
            <p:cNvPr id="56" name="Flowchart: Alternate Process 55">
              <a:extLst>
                <a:ext uri="{FF2B5EF4-FFF2-40B4-BE49-F238E27FC236}">
                  <a16:creationId xmlns:a16="http://schemas.microsoft.com/office/drawing/2014/main" id="{391B8957-6E7E-9EA1-B2CD-CAF78E61941A}"/>
                </a:ext>
              </a:extLst>
            </p:cNvPr>
            <p:cNvSpPr/>
            <p:nvPr/>
          </p:nvSpPr>
          <p:spPr>
            <a:xfrm>
              <a:off x="4847993" y="1068805"/>
              <a:ext cx="1881063" cy="1858190"/>
            </a:xfrm>
            <a:prstGeom prst="flowChartAlternateProcess">
              <a:avLst/>
            </a:prstGeom>
            <a:grp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4178227-475E-13E5-75D2-5CA69DC561E3}"/>
                </a:ext>
              </a:extLst>
            </p:cNvPr>
            <p:cNvGrpSpPr/>
            <p:nvPr/>
          </p:nvGrpSpPr>
          <p:grpSpPr>
            <a:xfrm>
              <a:off x="4881145" y="994826"/>
              <a:ext cx="1863097" cy="1932169"/>
              <a:chOff x="990201" y="779201"/>
              <a:chExt cx="1863097" cy="1932169"/>
            </a:xfrm>
            <a:grpFill/>
          </p:grpSpPr>
          <p:pic>
            <p:nvPicPr>
              <p:cNvPr id="57" name="Picture 6" descr="Download money png png images background | TOPpng">
                <a:extLst>
                  <a:ext uri="{FF2B5EF4-FFF2-40B4-BE49-F238E27FC236}">
                    <a16:creationId xmlns:a16="http://schemas.microsoft.com/office/drawing/2014/main" id="{0BDD2ECF-982D-2409-6568-B6CBDB30C5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779" b="89872" l="6667" r="95000">
                            <a14:foregroundMark x1="8095" y1="68335" x2="8095" y2="68335"/>
                            <a14:foregroundMark x1="6667" y1="72526" x2="6667" y2="72526"/>
                            <a14:foregroundMark x1="54524" y1="87776" x2="54524" y2="87776"/>
                            <a14:foregroundMark x1="42857" y1="88708" x2="43810" y2="88708"/>
                            <a14:foregroundMark x1="89048" y1="84168" x2="89048" y2="84168"/>
                            <a14:foregroundMark x1="95000" y1="78813" x2="95000" y2="78813"/>
                            <a14:foregroundMark x1="11667" y1="61932" x2="11667" y2="61932"/>
                            <a14:foregroundMark x1="58810" y1="82305" x2="58810" y2="82305"/>
                            <a14:foregroundMark x1="58810" y1="81374" x2="58810" y2="81374"/>
                            <a14:foregroundMark x1="58333" y1="83702" x2="58333" y2="83702"/>
                            <a14:foregroundMark x1="59048" y1="83702" x2="59048" y2="8370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104" y="779201"/>
                <a:ext cx="1463818" cy="1497086"/>
              </a:xfrm>
              <a:prstGeom prst="rect">
                <a:avLst/>
              </a:prstGeom>
              <a:noFill/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3E881C1-B6FA-17EA-87AE-AB15D3D7BC44}"/>
                  </a:ext>
                </a:extLst>
              </p:cNvPr>
              <p:cNvSpPr txBox="1"/>
              <p:nvPr/>
            </p:nvSpPr>
            <p:spPr>
              <a:xfrm>
                <a:off x="990201" y="2126595"/>
                <a:ext cx="1863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Financial Assistance</a:t>
                </a:r>
              </a:p>
              <a:p>
                <a:pPr algn="ctr"/>
                <a:r>
                  <a:rPr lang="en-US" sz="1600" dirty="0"/>
                  <a:t>(Grant)</a:t>
                </a:r>
                <a:endParaRPr lang="en-MY" sz="1600" dirty="0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A818B21-BEF7-AD7F-01FC-295D1B687EE2}"/>
              </a:ext>
            </a:extLst>
          </p:cNvPr>
          <p:cNvGrpSpPr/>
          <p:nvPr/>
        </p:nvGrpSpPr>
        <p:grpSpPr>
          <a:xfrm>
            <a:off x="5014973" y="2746355"/>
            <a:ext cx="1457461" cy="1831974"/>
            <a:chOff x="6692541" y="797766"/>
            <a:chExt cx="1457461" cy="1795489"/>
          </a:xfrm>
          <a:solidFill>
            <a:schemeClr val="bg1"/>
          </a:solidFill>
        </p:grpSpPr>
        <p:sp>
          <p:nvSpPr>
            <p:cNvPr id="45" name="Flowchart: Alternate Process 44">
              <a:extLst>
                <a:ext uri="{FF2B5EF4-FFF2-40B4-BE49-F238E27FC236}">
                  <a16:creationId xmlns:a16="http://schemas.microsoft.com/office/drawing/2014/main" id="{741DEE2A-43E5-93A7-9A0D-131E471242C7}"/>
                </a:ext>
              </a:extLst>
            </p:cNvPr>
            <p:cNvSpPr/>
            <p:nvPr/>
          </p:nvSpPr>
          <p:spPr>
            <a:xfrm>
              <a:off x="6692541" y="797766"/>
              <a:ext cx="1457461" cy="1795489"/>
            </a:xfrm>
            <a:prstGeom prst="flowChartAlternateProcess">
              <a:avLst/>
            </a:prstGeom>
            <a:grp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2F3A84A-CFBF-DB08-489F-AA87EBF29ADB}"/>
                </a:ext>
              </a:extLst>
            </p:cNvPr>
            <p:cNvGrpSpPr/>
            <p:nvPr/>
          </p:nvGrpSpPr>
          <p:grpSpPr>
            <a:xfrm>
              <a:off x="6796442" y="972050"/>
              <a:ext cx="1316552" cy="1599700"/>
              <a:chOff x="6726356" y="3185910"/>
              <a:chExt cx="1316552" cy="1599700"/>
            </a:xfrm>
            <a:grpFill/>
          </p:grpSpPr>
          <p:pic>
            <p:nvPicPr>
              <p:cNvPr id="73" name="Picture 24" descr="Corporate Training Logo Png, Transparent Png - kindpng">
                <a:extLst>
                  <a:ext uri="{FF2B5EF4-FFF2-40B4-BE49-F238E27FC236}">
                    <a16:creationId xmlns:a16="http://schemas.microsoft.com/office/drawing/2014/main" id="{F00178A6-7265-59F3-263E-360184E12B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3378" y="3185910"/>
                <a:ext cx="1141237" cy="1159852"/>
              </a:xfrm>
              <a:prstGeom prst="rect">
                <a:avLst/>
              </a:prstGeom>
              <a:grpFill/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0A70BA2-1B15-025F-4F65-D5D88F5B2DCA}"/>
                  </a:ext>
                </a:extLst>
              </p:cNvPr>
              <p:cNvSpPr txBox="1"/>
              <p:nvPr/>
            </p:nvSpPr>
            <p:spPr>
              <a:xfrm>
                <a:off x="6726356" y="4447056"/>
                <a:ext cx="13165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50"/>
                    </a:solidFill>
                  </a:rPr>
                  <a:t>FREE</a:t>
                </a:r>
                <a:r>
                  <a:rPr lang="en-US" sz="1600" dirty="0"/>
                  <a:t> Training</a:t>
                </a:r>
                <a:endParaRPr lang="en-MY" sz="1600" dirty="0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EBAF50-07CD-D9FC-2B36-6005B8D1DF23}"/>
              </a:ext>
            </a:extLst>
          </p:cNvPr>
          <p:cNvGrpSpPr/>
          <p:nvPr/>
        </p:nvGrpSpPr>
        <p:grpSpPr>
          <a:xfrm>
            <a:off x="2881588" y="2695074"/>
            <a:ext cx="1881063" cy="2047048"/>
            <a:chOff x="118747" y="731282"/>
            <a:chExt cx="1881063" cy="2190982"/>
          </a:xfrm>
        </p:grpSpPr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5D01195C-628B-A31E-35A5-FF11AEF4446E}"/>
                </a:ext>
              </a:extLst>
            </p:cNvPr>
            <p:cNvSpPr/>
            <p:nvPr/>
          </p:nvSpPr>
          <p:spPr>
            <a:xfrm>
              <a:off x="118747" y="731282"/>
              <a:ext cx="1881063" cy="2190982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6EA1DDD-93E4-62DD-1A19-9E9D179E17B1}"/>
                </a:ext>
              </a:extLst>
            </p:cNvPr>
            <p:cNvSpPr txBox="1"/>
            <p:nvPr/>
          </p:nvSpPr>
          <p:spPr>
            <a:xfrm>
              <a:off x="130404" y="2510690"/>
              <a:ext cx="1863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50"/>
                  </a:solidFill>
                </a:rPr>
                <a:t>FREE</a:t>
              </a:r>
              <a:r>
                <a:rPr lang="en-US" sz="1600" dirty="0"/>
                <a:t> Recognition</a:t>
              </a:r>
              <a:endParaRPr lang="en-MY" sz="1600" dirty="0"/>
            </a:p>
          </p:txBody>
        </p:sp>
        <p:pic>
          <p:nvPicPr>
            <p:cNvPr id="7" name="Picture 6" descr="A screenshot of a website&#10;&#10;Description automatically generated with low confidence">
              <a:extLst>
                <a:ext uri="{FF2B5EF4-FFF2-40B4-BE49-F238E27FC236}">
                  <a16:creationId xmlns:a16="http://schemas.microsoft.com/office/drawing/2014/main" id="{5DD15616-D05A-E001-3500-A2A47613A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8007" y="838574"/>
              <a:ext cx="1183039" cy="16197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1172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B13AF21-C85B-89DF-00FA-AF701ACF6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21539" t="29577" r="21596" b="12012"/>
          <a:stretch/>
        </p:blipFill>
        <p:spPr>
          <a:xfrm>
            <a:off x="3957012" y="173165"/>
            <a:ext cx="3465708" cy="473460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CC9C522-BE0D-B0FB-84FD-3F1402740594}"/>
              </a:ext>
            </a:extLst>
          </p:cNvPr>
          <p:cNvSpPr txBox="1"/>
          <p:nvPr/>
        </p:nvSpPr>
        <p:spPr>
          <a:xfrm>
            <a:off x="2881425" y="2653769"/>
            <a:ext cx="603929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457178"/>
            <a:endParaRPr lang="en-MY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6E03D9-13B9-46AA-A734-92831375CC7F}"/>
              </a:ext>
            </a:extLst>
          </p:cNvPr>
          <p:cNvSpPr/>
          <p:nvPr/>
        </p:nvSpPr>
        <p:spPr>
          <a:xfrm>
            <a:off x="2" y="152402"/>
            <a:ext cx="2680447" cy="48588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221A98-A11C-410E-898B-06AD74BB4068}"/>
              </a:ext>
            </a:extLst>
          </p:cNvPr>
          <p:cNvSpPr txBox="1">
            <a:spLocks/>
          </p:cNvSpPr>
          <p:nvPr/>
        </p:nvSpPr>
        <p:spPr>
          <a:xfrm>
            <a:off x="106329" y="2099310"/>
            <a:ext cx="2491402" cy="94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78"/>
            <a:r>
              <a:rPr lang="en-GB" sz="3200" b="1" dirty="0">
                <a:solidFill>
                  <a:prstClr val="white"/>
                </a:solidFill>
                <a:latin typeface="Arial"/>
                <a:cs typeface="Arial"/>
              </a:rPr>
              <a:t>BENEFITS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DA1C3-0AFC-5082-E44A-8056742A5781}"/>
              </a:ext>
            </a:extLst>
          </p:cNvPr>
          <p:cNvSpPr txBox="1"/>
          <p:nvPr/>
        </p:nvSpPr>
        <p:spPr>
          <a:xfrm>
            <a:off x="2881426" y="318978"/>
            <a:ext cx="603929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457178"/>
            <a:endParaRPr lang="en-MY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A853A-E6F2-5315-E1F7-B3DA4550B18A}"/>
              </a:ext>
            </a:extLst>
          </p:cNvPr>
          <p:cNvSpPr txBox="1"/>
          <p:nvPr/>
        </p:nvSpPr>
        <p:spPr>
          <a:xfrm>
            <a:off x="2892053" y="329611"/>
            <a:ext cx="553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/>
            <a:r>
              <a:rPr lang="en-MY" b="1" dirty="0">
                <a:solidFill>
                  <a:prstClr val="black"/>
                </a:solidFill>
                <a:latin typeface="Calibri"/>
              </a:rPr>
              <a:t>ENERGY MANAGEMENT &amp; ENERGY AUDIT TRAINING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A22046-841E-C30B-735F-C1616B7F5260}"/>
              </a:ext>
            </a:extLst>
          </p:cNvPr>
          <p:cNvSpPr txBox="1"/>
          <p:nvPr/>
        </p:nvSpPr>
        <p:spPr>
          <a:xfrm>
            <a:off x="2892056" y="2685668"/>
            <a:ext cx="553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/>
            <a:r>
              <a:rPr lang="en-MY" b="1" dirty="0">
                <a:solidFill>
                  <a:prstClr val="black"/>
                </a:solidFill>
                <a:latin typeface="Calibri"/>
              </a:rPr>
              <a:t>RECOGNITION - </a:t>
            </a:r>
            <a:r>
              <a:rPr lang="en-MY" b="1" dirty="0" err="1">
                <a:solidFill>
                  <a:prstClr val="black"/>
                </a:solidFill>
                <a:latin typeface="Calibri"/>
              </a:rPr>
              <a:t>GreenPASS</a:t>
            </a:r>
            <a:r>
              <a:rPr lang="en-MY" b="1" dirty="0">
                <a:solidFill>
                  <a:prstClr val="black"/>
                </a:solidFill>
                <a:latin typeface="Calibri"/>
              </a:rPr>
              <a:t> Certification</a:t>
            </a:r>
          </a:p>
        </p:txBody>
      </p:sp>
      <p:pic>
        <p:nvPicPr>
          <p:cNvPr id="11" name="Picture 10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4971F1C0-10F3-E3A6-5DDC-6ED06D91B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791" y="993324"/>
            <a:ext cx="1944000" cy="13573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CD7F55-4E1F-B725-D137-87BEBE39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934" y="3249425"/>
            <a:ext cx="2049191" cy="1358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8D57113-88DF-8023-62BD-D0595C0EF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18" y="989591"/>
            <a:ext cx="2029845" cy="13581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BBC2E30-7FBB-BB8D-2AD0-2492E3F26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r="18236"/>
          <a:stretch/>
        </p:blipFill>
        <p:spPr bwMode="auto">
          <a:xfrm>
            <a:off x="5011976" y="3249425"/>
            <a:ext cx="1947177" cy="13581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E872014-2BAC-C99E-9DE0-34B1D2CD2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438" y="3249425"/>
            <a:ext cx="1810799" cy="13581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F1E3D-314A-7498-678B-EC4CDC18EC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6409"/>
          <a:stretch/>
        </p:blipFill>
        <p:spPr>
          <a:xfrm>
            <a:off x="6965765" y="979041"/>
            <a:ext cx="1934788" cy="1358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212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e0cb157-784e-44a9-8a9e-f9657bc24289">
      <UserInfo>
        <DisplayName>HOD</DisplayName>
        <AccountId>126</AccountId>
        <AccountType/>
      </UserInfo>
      <UserInfo>
        <DisplayName>Tan Weng Han</DisplayName>
        <AccountId>38</AccountId>
        <AccountType/>
      </UserInfo>
    </SharedWithUsers>
    <SURATMASUK xmlns="82571813-95f3-4ed5-9a95-56084ed12e3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A0D9B8EB998D468FB8AA8188A968DB" ma:contentTypeVersion="16" ma:contentTypeDescription="Create a new document." ma:contentTypeScope="" ma:versionID="210892d03f804f6be7971bac299de561">
  <xsd:schema xmlns:xsd="http://www.w3.org/2001/XMLSchema" xmlns:xs="http://www.w3.org/2001/XMLSchema" xmlns:p="http://schemas.microsoft.com/office/2006/metadata/properties" xmlns:ns2="82571813-95f3-4ed5-9a95-56084ed12e33" xmlns:ns3="3e0cb157-784e-44a9-8a9e-f9657bc24289" targetNamespace="http://schemas.microsoft.com/office/2006/metadata/properties" ma:root="true" ma:fieldsID="d0bc5e381625beb335ee6e146793ff55" ns2:_="" ns3:_="">
    <xsd:import namespace="82571813-95f3-4ed5-9a95-56084ed12e33"/>
    <xsd:import namespace="3e0cb157-784e-44a9-8a9e-f9657bc242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SURATMASUK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71813-95f3-4ed5-9a95-56084ed12e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URATMASUK" ma:index="20" nillable="true" ma:displayName="SURAT MASUK" ma:description="SURAT MASUK" ma:format="Dropdown" ma:internalName="SURATMASUK">
      <xsd:simpleType>
        <xsd:restriction base="dms:Choice">
          <xsd:enumeration value="Choice 1"/>
          <xsd:enumeration value="Choice 2"/>
          <xsd:enumeration value="Choice 3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cb157-784e-44a9-8a9e-f9657bc2428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2E7540-2AE6-4924-A48C-61FB2342DB09}">
  <ds:schemaRefs>
    <ds:schemaRef ds:uri="http://schemas.microsoft.com/office/2006/metadata/properties"/>
    <ds:schemaRef ds:uri="3e0cb157-784e-44a9-8a9e-f9657bc24289"/>
    <ds:schemaRef ds:uri="http://www.w3.org/XML/1998/namespace"/>
    <ds:schemaRef ds:uri="http://schemas.openxmlformats.org/package/2006/metadata/core-properties"/>
    <ds:schemaRef ds:uri="http://purl.org/dc/terms/"/>
    <ds:schemaRef ds:uri="82571813-95f3-4ed5-9a95-56084ed12e33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EBDF641-A851-4BCD-AA7E-FEDE6EB24C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8E1F52-B470-4CEC-8BCC-D52AE28A21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571813-95f3-4ed5-9a95-56084ed12e33"/>
    <ds:schemaRef ds:uri="3e0cb157-784e-44a9-8a9e-f9657bc242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13961</TotalTime>
  <Words>1544</Words>
  <Application>Microsoft Office PowerPoint</Application>
  <PresentationFormat>On-screen Show (16:9)</PresentationFormat>
  <Paragraphs>456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Abadi</vt:lpstr>
      <vt:lpstr>Arial</vt:lpstr>
      <vt:lpstr>Avenir Black</vt:lpstr>
      <vt:lpstr>Calibri</vt:lpstr>
      <vt:lpstr>Cambria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Installation Review</vt:lpstr>
      <vt:lpstr>Load Apportioning</vt:lpstr>
      <vt:lpstr>Proposed ESM from Energy Audit Findings</vt:lpstr>
      <vt:lpstr>Implemented ESM</vt:lpstr>
      <vt:lpstr>Building Review</vt:lpstr>
      <vt:lpstr>PowerPoint Presentation</vt:lpstr>
      <vt:lpstr>Proposed ESM from Energy Audit Findings</vt:lpstr>
      <vt:lpstr>Implemented ESM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Noor Hisam Abu Bakar</dc:creator>
  <cp:lastModifiedBy>Mohd Raifuddin Daros</cp:lastModifiedBy>
  <cp:revision>321</cp:revision>
  <dcterms:created xsi:type="dcterms:W3CDTF">2020-11-18T05:55:12Z</dcterms:created>
  <dcterms:modified xsi:type="dcterms:W3CDTF">2024-07-31T08:21:51Z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0x0101008EA0D9B8EB998D468FB8AA8188A968DB</vt:lpwstr>
  </property>
</Properties>
</file>